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 id="2147483706" r:id="rId5"/>
  </p:sldMasterIdLst>
  <p:notesMasterIdLst>
    <p:notesMasterId r:id="rId18"/>
  </p:notesMasterIdLst>
  <p:sldIdLst>
    <p:sldId id="903" r:id="rId6"/>
    <p:sldId id="258" r:id="rId7"/>
    <p:sldId id="896" r:id="rId8"/>
    <p:sldId id="895" r:id="rId9"/>
    <p:sldId id="888" r:id="rId10"/>
    <p:sldId id="727" r:id="rId11"/>
    <p:sldId id="854" r:id="rId12"/>
    <p:sldId id="891" r:id="rId13"/>
    <p:sldId id="889" r:id="rId14"/>
    <p:sldId id="893" r:id="rId15"/>
    <p:sldId id="788" r:id="rId16"/>
    <p:sldId id="892" r:id="rId1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7BDB6D-6E83-4E43-70B6-92F9ECAEB5D6}" name="Lauri Sundberg" initials="LS" userId="S::lauri.sundberg@pelastakaalapset.fi::113544ad-631d-487b-8351-315eff7b3c9f" providerId="AD"/>
  <p188:author id="{91DBF78D-E224-563B-F65E-4B51BA7F76E8}" name="Marjaana Hulkko" initials="MH" userId="S::marjaana.hulkko@pelastakaalapset.fi::032a6d45-1950-4f44-85c6-73daf6d2d2b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94660"/>
  </p:normalViewPr>
  <p:slideViewPr>
    <p:cSldViewPr snapToGrid="0">
      <p:cViewPr varScale="1">
        <p:scale>
          <a:sx n="55" d="100"/>
          <a:sy n="55" d="100"/>
        </p:scale>
        <p:origin x="97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BD99FC-3C7B-409B-BF3F-5C556C7AF43F}" type="doc">
      <dgm:prSet loTypeId="urn:microsoft.com/office/officeart/2005/8/layout/process4" loCatId="process" qsTypeId="urn:microsoft.com/office/officeart/2005/8/quickstyle/simple4" qsCatId="simple" csTypeId="urn:microsoft.com/office/officeart/2005/8/colors/accent0_3" csCatId="mainScheme" phldr="1"/>
      <dgm:spPr/>
      <dgm:t>
        <a:bodyPr/>
        <a:lstStyle/>
        <a:p>
          <a:endParaRPr lang="en-US"/>
        </a:p>
      </dgm:t>
    </dgm:pt>
    <dgm:pt modelId="{5875FFC2-B4FD-4FFA-AF7B-FC060B3F2F4E}">
      <dgm:prSet/>
      <dgm:spPr>
        <a:solidFill>
          <a:schemeClr val="accent3"/>
        </a:solidFill>
      </dgm:spPr>
      <dgm:t>
        <a:bodyPr/>
        <a:lstStyle/>
        <a:p>
          <a:r>
            <a:rPr lang="fi-FI" b="1"/>
            <a:t>Empatia: </a:t>
          </a:r>
          <a:r>
            <a:rPr lang="fi-FI"/>
            <a:t>kiitä ja lohduta, tuomitse kiusaaminen</a:t>
          </a:r>
          <a:endParaRPr lang="en-US"/>
        </a:p>
      </dgm:t>
    </dgm:pt>
    <dgm:pt modelId="{A03BD601-ED38-43D3-9A52-EE9F15C5B813}" type="parTrans" cxnId="{2035BF0F-036A-4870-8F88-F628332EEB09}">
      <dgm:prSet/>
      <dgm:spPr/>
      <dgm:t>
        <a:bodyPr/>
        <a:lstStyle/>
        <a:p>
          <a:endParaRPr lang="en-US"/>
        </a:p>
      </dgm:t>
    </dgm:pt>
    <dgm:pt modelId="{A77EBEBD-371A-46B6-BFBF-E7C079915F53}" type="sibTrans" cxnId="{2035BF0F-036A-4870-8F88-F628332EEB09}">
      <dgm:prSet/>
      <dgm:spPr/>
      <dgm:t>
        <a:bodyPr/>
        <a:lstStyle/>
        <a:p>
          <a:endParaRPr lang="en-US"/>
        </a:p>
      </dgm:t>
    </dgm:pt>
    <dgm:pt modelId="{A575EC56-8E4C-4BD0-A68E-A075589CD788}">
      <dgm:prSet/>
      <dgm:spPr>
        <a:solidFill>
          <a:schemeClr val="tx2"/>
        </a:solidFill>
      </dgm:spPr>
      <dgm:t>
        <a:bodyPr/>
        <a:lstStyle/>
        <a:p>
          <a:r>
            <a:rPr lang="fi-FI" b="1" dirty="0"/>
            <a:t>Taustoitus: </a:t>
          </a:r>
          <a:r>
            <a:rPr lang="fi-FI" dirty="0"/>
            <a:t>Kysy rauhassa, kerää tietoa</a:t>
          </a:r>
          <a:endParaRPr lang="en-US" dirty="0"/>
        </a:p>
      </dgm:t>
    </dgm:pt>
    <dgm:pt modelId="{DFBECD77-64CE-4C7E-9AAE-16E4EDED7287}" type="parTrans" cxnId="{4322ECDD-5B2E-4499-A7F1-093D6C58102C}">
      <dgm:prSet/>
      <dgm:spPr/>
      <dgm:t>
        <a:bodyPr/>
        <a:lstStyle/>
        <a:p>
          <a:endParaRPr lang="en-US"/>
        </a:p>
      </dgm:t>
    </dgm:pt>
    <dgm:pt modelId="{961CB629-E91E-4583-B24E-4158FC7603C3}" type="sibTrans" cxnId="{4322ECDD-5B2E-4499-A7F1-093D6C58102C}">
      <dgm:prSet/>
      <dgm:spPr/>
      <dgm:t>
        <a:bodyPr/>
        <a:lstStyle/>
        <a:p>
          <a:endParaRPr lang="en-US"/>
        </a:p>
      </dgm:t>
    </dgm:pt>
    <dgm:pt modelId="{75816054-88B4-44F4-92A9-3B54AA98A129}">
      <dgm:prSet/>
      <dgm:spPr>
        <a:solidFill>
          <a:schemeClr val="tx2"/>
        </a:solidFill>
      </dgm:spPr>
      <dgm:t>
        <a:bodyPr/>
        <a:lstStyle/>
        <a:p>
          <a:r>
            <a:rPr lang="fi-FI" b="1"/>
            <a:t>Toiminta: </a:t>
          </a:r>
          <a:r>
            <a:rPr lang="fi-FI"/>
            <a:t>Tallenna todisteet, estä ja ilmianna kiusaajat, yksityisasetukset kuntoon</a:t>
          </a:r>
          <a:endParaRPr lang="en-US"/>
        </a:p>
      </dgm:t>
    </dgm:pt>
    <dgm:pt modelId="{4DFC307B-9B39-420E-8E7A-E37B2B8A1F6B}" type="parTrans" cxnId="{05D3927E-9D3A-47B0-B63E-55A2E395515A}">
      <dgm:prSet/>
      <dgm:spPr/>
      <dgm:t>
        <a:bodyPr/>
        <a:lstStyle/>
        <a:p>
          <a:endParaRPr lang="en-US"/>
        </a:p>
      </dgm:t>
    </dgm:pt>
    <dgm:pt modelId="{3CE80350-C4F2-4B3B-9821-29B07AB5F40A}" type="sibTrans" cxnId="{05D3927E-9D3A-47B0-B63E-55A2E395515A}">
      <dgm:prSet/>
      <dgm:spPr/>
      <dgm:t>
        <a:bodyPr/>
        <a:lstStyle/>
        <a:p>
          <a:endParaRPr lang="en-US"/>
        </a:p>
      </dgm:t>
    </dgm:pt>
    <dgm:pt modelId="{8443B784-2043-40BA-8D86-35239A588FFB}">
      <dgm:prSet/>
      <dgm:spPr>
        <a:solidFill>
          <a:schemeClr val="tx2"/>
        </a:solidFill>
      </dgm:spPr>
      <dgm:t>
        <a:bodyPr/>
        <a:lstStyle/>
        <a:p>
          <a:r>
            <a:rPr lang="fi-FI" b="1"/>
            <a:t>Tarvittaessa: </a:t>
          </a:r>
          <a:r>
            <a:rPr lang="fi-FI"/>
            <a:t>Tee rikosilmoitus</a:t>
          </a:r>
          <a:endParaRPr lang="en-US"/>
        </a:p>
      </dgm:t>
    </dgm:pt>
    <dgm:pt modelId="{B52F2E86-961C-49A9-BCAA-D55A0D5CC820}" type="parTrans" cxnId="{23F38371-0E13-4124-873B-87BB6DDE1A8D}">
      <dgm:prSet/>
      <dgm:spPr/>
      <dgm:t>
        <a:bodyPr/>
        <a:lstStyle/>
        <a:p>
          <a:endParaRPr lang="en-US"/>
        </a:p>
      </dgm:t>
    </dgm:pt>
    <dgm:pt modelId="{075E53A8-03FA-4151-AF2B-BD19FCE1C948}" type="sibTrans" cxnId="{23F38371-0E13-4124-873B-87BB6DDE1A8D}">
      <dgm:prSet/>
      <dgm:spPr/>
      <dgm:t>
        <a:bodyPr/>
        <a:lstStyle/>
        <a:p>
          <a:endParaRPr lang="en-US"/>
        </a:p>
      </dgm:t>
    </dgm:pt>
    <dgm:pt modelId="{6454EB14-72E0-4EC9-A19F-D5C8C2EF16B0}">
      <dgm:prSet/>
      <dgm:spPr>
        <a:solidFill>
          <a:schemeClr val="tx2"/>
        </a:solidFill>
      </dgm:spPr>
      <dgm:t>
        <a:bodyPr/>
        <a:lstStyle/>
        <a:p>
          <a:r>
            <a:rPr lang="fi-FI" b="1"/>
            <a:t>Psykologinen tuki: </a:t>
          </a:r>
          <a:r>
            <a:rPr lang="fi-FI"/>
            <a:t>Kartoita lapselle jatkotukea tarvittaessa</a:t>
          </a:r>
          <a:endParaRPr lang="en-US"/>
        </a:p>
      </dgm:t>
    </dgm:pt>
    <dgm:pt modelId="{0DB5B76D-DA80-4D99-8F95-D5C91E11CF23}" type="parTrans" cxnId="{54254139-9A39-4115-A6B6-211B78CA590D}">
      <dgm:prSet/>
      <dgm:spPr/>
      <dgm:t>
        <a:bodyPr/>
        <a:lstStyle/>
        <a:p>
          <a:endParaRPr lang="en-US"/>
        </a:p>
      </dgm:t>
    </dgm:pt>
    <dgm:pt modelId="{1569CF6A-B624-4FC7-B0BF-E3CCDDE24E3E}" type="sibTrans" cxnId="{54254139-9A39-4115-A6B6-211B78CA590D}">
      <dgm:prSet/>
      <dgm:spPr/>
      <dgm:t>
        <a:bodyPr/>
        <a:lstStyle/>
        <a:p>
          <a:endParaRPr lang="en-US"/>
        </a:p>
      </dgm:t>
    </dgm:pt>
    <dgm:pt modelId="{FB5EB33B-391E-4305-9B45-5476F132E742}">
      <dgm:prSet/>
      <dgm:spPr>
        <a:solidFill>
          <a:schemeClr val="tx2"/>
        </a:solidFill>
      </dgm:spPr>
      <dgm:t>
        <a:bodyPr/>
        <a:lstStyle/>
        <a:p>
          <a:r>
            <a:rPr lang="fi-FI" b="1"/>
            <a:t>Ole läsnä: </a:t>
          </a:r>
          <a:r>
            <a:rPr lang="fi-FI"/>
            <a:t>Seuraa tilannetta, jos mahdollista</a:t>
          </a:r>
          <a:endParaRPr lang="en-US"/>
        </a:p>
      </dgm:t>
    </dgm:pt>
    <dgm:pt modelId="{381AD1C8-8523-4123-BC49-7791AFDD27DF}" type="parTrans" cxnId="{1E69B4A8-7425-488E-9340-EA0897B7130D}">
      <dgm:prSet/>
      <dgm:spPr/>
      <dgm:t>
        <a:bodyPr/>
        <a:lstStyle/>
        <a:p>
          <a:endParaRPr lang="en-US"/>
        </a:p>
      </dgm:t>
    </dgm:pt>
    <dgm:pt modelId="{2AC6F294-66E9-4321-B9AB-29E7DF95A3CF}" type="sibTrans" cxnId="{1E69B4A8-7425-488E-9340-EA0897B7130D}">
      <dgm:prSet/>
      <dgm:spPr/>
      <dgm:t>
        <a:bodyPr/>
        <a:lstStyle/>
        <a:p>
          <a:endParaRPr lang="en-US"/>
        </a:p>
      </dgm:t>
    </dgm:pt>
    <dgm:pt modelId="{637FD807-0855-406A-A7B0-9CDB0EF6F42E}" type="pres">
      <dgm:prSet presAssocID="{A7BD99FC-3C7B-409B-BF3F-5C556C7AF43F}" presName="Name0" presStyleCnt="0">
        <dgm:presLayoutVars>
          <dgm:dir/>
          <dgm:animLvl val="lvl"/>
          <dgm:resizeHandles val="exact"/>
        </dgm:presLayoutVars>
      </dgm:prSet>
      <dgm:spPr/>
    </dgm:pt>
    <dgm:pt modelId="{F628FD1C-1E5D-46F2-B26E-B9C28A8D3029}" type="pres">
      <dgm:prSet presAssocID="{FB5EB33B-391E-4305-9B45-5476F132E742}" presName="boxAndChildren" presStyleCnt="0"/>
      <dgm:spPr/>
    </dgm:pt>
    <dgm:pt modelId="{958756CA-3A76-4DD8-84F7-B653CB506D18}" type="pres">
      <dgm:prSet presAssocID="{FB5EB33B-391E-4305-9B45-5476F132E742}" presName="parentTextBox" presStyleLbl="node1" presStyleIdx="0" presStyleCnt="6"/>
      <dgm:spPr/>
    </dgm:pt>
    <dgm:pt modelId="{6396B4DE-8F62-44EF-AD4F-B697E829B9E9}" type="pres">
      <dgm:prSet presAssocID="{1569CF6A-B624-4FC7-B0BF-E3CCDDE24E3E}" presName="sp" presStyleCnt="0"/>
      <dgm:spPr/>
    </dgm:pt>
    <dgm:pt modelId="{D068C5EE-0BF8-4A75-AD93-93A48E48579B}" type="pres">
      <dgm:prSet presAssocID="{6454EB14-72E0-4EC9-A19F-D5C8C2EF16B0}" presName="arrowAndChildren" presStyleCnt="0"/>
      <dgm:spPr/>
    </dgm:pt>
    <dgm:pt modelId="{34C29934-D822-4539-93BA-1433B50BF4D9}" type="pres">
      <dgm:prSet presAssocID="{6454EB14-72E0-4EC9-A19F-D5C8C2EF16B0}" presName="parentTextArrow" presStyleLbl="node1" presStyleIdx="1" presStyleCnt="6"/>
      <dgm:spPr/>
    </dgm:pt>
    <dgm:pt modelId="{1C2C6B2A-9490-4BF7-9B40-0C25336AADA7}" type="pres">
      <dgm:prSet presAssocID="{075E53A8-03FA-4151-AF2B-BD19FCE1C948}" presName="sp" presStyleCnt="0"/>
      <dgm:spPr/>
    </dgm:pt>
    <dgm:pt modelId="{527D587E-C17F-4BC3-B1A6-29D3EB600185}" type="pres">
      <dgm:prSet presAssocID="{8443B784-2043-40BA-8D86-35239A588FFB}" presName="arrowAndChildren" presStyleCnt="0"/>
      <dgm:spPr/>
    </dgm:pt>
    <dgm:pt modelId="{DC689FA3-72D8-4C7C-918E-05CEBBD10257}" type="pres">
      <dgm:prSet presAssocID="{8443B784-2043-40BA-8D86-35239A588FFB}" presName="parentTextArrow" presStyleLbl="node1" presStyleIdx="2" presStyleCnt="6"/>
      <dgm:spPr/>
    </dgm:pt>
    <dgm:pt modelId="{F34FB675-6AAF-4BBA-9817-378EC35BFC64}" type="pres">
      <dgm:prSet presAssocID="{3CE80350-C4F2-4B3B-9821-29B07AB5F40A}" presName="sp" presStyleCnt="0"/>
      <dgm:spPr/>
    </dgm:pt>
    <dgm:pt modelId="{304568EF-4E17-4E78-BDAC-A4180CA05A2B}" type="pres">
      <dgm:prSet presAssocID="{75816054-88B4-44F4-92A9-3B54AA98A129}" presName="arrowAndChildren" presStyleCnt="0"/>
      <dgm:spPr/>
    </dgm:pt>
    <dgm:pt modelId="{86B0841A-8BD6-4BB5-909B-80EC09462A83}" type="pres">
      <dgm:prSet presAssocID="{75816054-88B4-44F4-92A9-3B54AA98A129}" presName="parentTextArrow" presStyleLbl="node1" presStyleIdx="3" presStyleCnt="6"/>
      <dgm:spPr/>
    </dgm:pt>
    <dgm:pt modelId="{770757E3-02C9-4CF1-B588-AB98148CF6E1}" type="pres">
      <dgm:prSet presAssocID="{961CB629-E91E-4583-B24E-4158FC7603C3}" presName="sp" presStyleCnt="0"/>
      <dgm:spPr/>
    </dgm:pt>
    <dgm:pt modelId="{864D7F62-556A-4D0F-A800-14749B20869D}" type="pres">
      <dgm:prSet presAssocID="{A575EC56-8E4C-4BD0-A68E-A075589CD788}" presName="arrowAndChildren" presStyleCnt="0"/>
      <dgm:spPr/>
    </dgm:pt>
    <dgm:pt modelId="{34C0C4EE-013B-4DAC-AA4E-EDF1403B3CF6}" type="pres">
      <dgm:prSet presAssocID="{A575EC56-8E4C-4BD0-A68E-A075589CD788}" presName="parentTextArrow" presStyleLbl="node1" presStyleIdx="4" presStyleCnt="6"/>
      <dgm:spPr/>
    </dgm:pt>
    <dgm:pt modelId="{1A28EE0B-8664-4490-AAC2-E914D0D7BF36}" type="pres">
      <dgm:prSet presAssocID="{A77EBEBD-371A-46B6-BFBF-E7C079915F53}" presName="sp" presStyleCnt="0"/>
      <dgm:spPr/>
    </dgm:pt>
    <dgm:pt modelId="{B7BD7B56-E81D-45D3-957B-14113B01D84C}" type="pres">
      <dgm:prSet presAssocID="{5875FFC2-B4FD-4FFA-AF7B-FC060B3F2F4E}" presName="arrowAndChildren" presStyleCnt="0"/>
      <dgm:spPr/>
    </dgm:pt>
    <dgm:pt modelId="{95CC9293-8475-4CF8-884B-ACB140558088}" type="pres">
      <dgm:prSet presAssocID="{5875FFC2-B4FD-4FFA-AF7B-FC060B3F2F4E}" presName="parentTextArrow" presStyleLbl="node1" presStyleIdx="5" presStyleCnt="6"/>
      <dgm:spPr/>
    </dgm:pt>
  </dgm:ptLst>
  <dgm:cxnLst>
    <dgm:cxn modelId="{2035BF0F-036A-4870-8F88-F628332EEB09}" srcId="{A7BD99FC-3C7B-409B-BF3F-5C556C7AF43F}" destId="{5875FFC2-B4FD-4FFA-AF7B-FC060B3F2F4E}" srcOrd="0" destOrd="0" parTransId="{A03BD601-ED38-43D3-9A52-EE9F15C5B813}" sibTransId="{A77EBEBD-371A-46B6-BFBF-E7C079915F53}"/>
    <dgm:cxn modelId="{BDA7B615-DE7A-4250-B93D-92F73B3BFE7B}" type="presOf" srcId="{5875FFC2-B4FD-4FFA-AF7B-FC060B3F2F4E}" destId="{95CC9293-8475-4CF8-884B-ACB140558088}" srcOrd="0" destOrd="0" presId="urn:microsoft.com/office/officeart/2005/8/layout/process4"/>
    <dgm:cxn modelId="{54254139-9A39-4115-A6B6-211B78CA590D}" srcId="{A7BD99FC-3C7B-409B-BF3F-5C556C7AF43F}" destId="{6454EB14-72E0-4EC9-A19F-D5C8C2EF16B0}" srcOrd="4" destOrd="0" parTransId="{0DB5B76D-DA80-4D99-8F95-D5C91E11CF23}" sibTransId="{1569CF6A-B624-4FC7-B0BF-E3CCDDE24E3E}"/>
    <dgm:cxn modelId="{D5F63268-4EB6-471D-A9EA-E766BD200237}" type="presOf" srcId="{75816054-88B4-44F4-92A9-3B54AA98A129}" destId="{86B0841A-8BD6-4BB5-909B-80EC09462A83}" srcOrd="0" destOrd="0" presId="urn:microsoft.com/office/officeart/2005/8/layout/process4"/>
    <dgm:cxn modelId="{23F38371-0E13-4124-873B-87BB6DDE1A8D}" srcId="{A7BD99FC-3C7B-409B-BF3F-5C556C7AF43F}" destId="{8443B784-2043-40BA-8D86-35239A588FFB}" srcOrd="3" destOrd="0" parTransId="{B52F2E86-961C-49A9-BCAA-D55A0D5CC820}" sibTransId="{075E53A8-03FA-4151-AF2B-BD19FCE1C948}"/>
    <dgm:cxn modelId="{656BEE51-582E-4DFA-A4F6-EC1F08C4A137}" type="presOf" srcId="{A575EC56-8E4C-4BD0-A68E-A075589CD788}" destId="{34C0C4EE-013B-4DAC-AA4E-EDF1403B3CF6}" srcOrd="0" destOrd="0" presId="urn:microsoft.com/office/officeart/2005/8/layout/process4"/>
    <dgm:cxn modelId="{F9CC9F74-3315-4B4E-9E88-0C6210C15CF9}" type="presOf" srcId="{6454EB14-72E0-4EC9-A19F-D5C8C2EF16B0}" destId="{34C29934-D822-4539-93BA-1433B50BF4D9}" srcOrd="0" destOrd="0" presId="urn:microsoft.com/office/officeart/2005/8/layout/process4"/>
    <dgm:cxn modelId="{5D2DFD7D-CBD1-4860-BC2C-A55173A4E590}" type="presOf" srcId="{FB5EB33B-391E-4305-9B45-5476F132E742}" destId="{958756CA-3A76-4DD8-84F7-B653CB506D18}" srcOrd="0" destOrd="0" presId="urn:microsoft.com/office/officeart/2005/8/layout/process4"/>
    <dgm:cxn modelId="{05D3927E-9D3A-47B0-B63E-55A2E395515A}" srcId="{A7BD99FC-3C7B-409B-BF3F-5C556C7AF43F}" destId="{75816054-88B4-44F4-92A9-3B54AA98A129}" srcOrd="2" destOrd="0" parTransId="{4DFC307B-9B39-420E-8E7A-E37B2B8A1F6B}" sibTransId="{3CE80350-C4F2-4B3B-9821-29B07AB5F40A}"/>
    <dgm:cxn modelId="{074D3687-3BEE-492C-9288-6FD111DE0A45}" type="presOf" srcId="{8443B784-2043-40BA-8D86-35239A588FFB}" destId="{DC689FA3-72D8-4C7C-918E-05CEBBD10257}" srcOrd="0" destOrd="0" presId="urn:microsoft.com/office/officeart/2005/8/layout/process4"/>
    <dgm:cxn modelId="{1E69B4A8-7425-488E-9340-EA0897B7130D}" srcId="{A7BD99FC-3C7B-409B-BF3F-5C556C7AF43F}" destId="{FB5EB33B-391E-4305-9B45-5476F132E742}" srcOrd="5" destOrd="0" parTransId="{381AD1C8-8523-4123-BC49-7791AFDD27DF}" sibTransId="{2AC6F294-66E9-4321-B9AB-29E7DF95A3CF}"/>
    <dgm:cxn modelId="{1D5261B8-7DF7-4D28-A7B2-92B66D51234F}" type="presOf" srcId="{A7BD99FC-3C7B-409B-BF3F-5C556C7AF43F}" destId="{637FD807-0855-406A-A7B0-9CDB0EF6F42E}" srcOrd="0" destOrd="0" presId="urn:microsoft.com/office/officeart/2005/8/layout/process4"/>
    <dgm:cxn modelId="{4322ECDD-5B2E-4499-A7F1-093D6C58102C}" srcId="{A7BD99FC-3C7B-409B-BF3F-5C556C7AF43F}" destId="{A575EC56-8E4C-4BD0-A68E-A075589CD788}" srcOrd="1" destOrd="0" parTransId="{DFBECD77-64CE-4C7E-9AAE-16E4EDED7287}" sibTransId="{961CB629-E91E-4583-B24E-4158FC7603C3}"/>
    <dgm:cxn modelId="{1D6DB8CF-698C-4DB4-B3E0-046FDEF4AADB}" type="presParOf" srcId="{637FD807-0855-406A-A7B0-9CDB0EF6F42E}" destId="{F628FD1C-1E5D-46F2-B26E-B9C28A8D3029}" srcOrd="0" destOrd="0" presId="urn:microsoft.com/office/officeart/2005/8/layout/process4"/>
    <dgm:cxn modelId="{A437DF91-F3AA-45BB-A8D2-CEB1702A98F9}" type="presParOf" srcId="{F628FD1C-1E5D-46F2-B26E-B9C28A8D3029}" destId="{958756CA-3A76-4DD8-84F7-B653CB506D18}" srcOrd="0" destOrd="0" presId="urn:microsoft.com/office/officeart/2005/8/layout/process4"/>
    <dgm:cxn modelId="{00EF7198-3796-40BA-BF6D-753A7006C602}" type="presParOf" srcId="{637FD807-0855-406A-A7B0-9CDB0EF6F42E}" destId="{6396B4DE-8F62-44EF-AD4F-B697E829B9E9}" srcOrd="1" destOrd="0" presId="urn:microsoft.com/office/officeart/2005/8/layout/process4"/>
    <dgm:cxn modelId="{9B9EFEB4-A3BA-40E0-90FE-BAB5C58C3448}" type="presParOf" srcId="{637FD807-0855-406A-A7B0-9CDB0EF6F42E}" destId="{D068C5EE-0BF8-4A75-AD93-93A48E48579B}" srcOrd="2" destOrd="0" presId="urn:microsoft.com/office/officeart/2005/8/layout/process4"/>
    <dgm:cxn modelId="{2A8510F0-92ED-487E-88D3-4BC968E23434}" type="presParOf" srcId="{D068C5EE-0BF8-4A75-AD93-93A48E48579B}" destId="{34C29934-D822-4539-93BA-1433B50BF4D9}" srcOrd="0" destOrd="0" presId="urn:microsoft.com/office/officeart/2005/8/layout/process4"/>
    <dgm:cxn modelId="{5A130F76-8809-486A-A6A5-52A768650A00}" type="presParOf" srcId="{637FD807-0855-406A-A7B0-9CDB0EF6F42E}" destId="{1C2C6B2A-9490-4BF7-9B40-0C25336AADA7}" srcOrd="3" destOrd="0" presId="urn:microsoft.com/office/officeart/2005/8/layout/process4"/>
    <dgm:cxn modelId="{E1069AD2-087C-41E0-B5EA-DFE7D3F79F37}" type="presParOf" srcId="{637FD807-0855-406A-A7B0-9CDB0EF6F42E}" destId="{527D587E-C17F-4BC3-B1A6-29D3EB600185}" srcOrd="4" destOrd="0" presId="urn:microsoft.com/office/officeart/2005/8/layout/process4"/>
    <dgm:cxn modelId="{6EE0E451-C613-4433-A3CC-CE9DBC0CDB99}" type="presParOf" srcId="{527D587E-C17F-4BC3-B1A6-29D3EB600185}" destId="{DC689FA3-72D8-4C7C-918E-05CEBBD10257}" srcOrd="0" destOrd="0" presId="urn:microsoft.com/office/officeart/2005/8/layout/process4"/>
    <dgm:cxn modelId="{2751FD2F-43DC-416B-93DC-928A9E18488F}" type="presParOf" srcId="{637FD807-0855-406A-A7B0-9CDB0EF6F42E}" destId="{F34FB675-6AAF-4BBA-9817-378EC35BFC64}" srcOrd="5" destOrd="0" presId="urn:microsoft.com/office/officeart/2005/8/layout/process4"/>
    <dgm:cxn modelId="{90D89C2A-313B-4097-83D0-C5EBE98D6F54}" type="presParOf" srcId="{637FD807-0855-406A-A7B0-9CDB0EF6F42E}" destId="{304568EF-4E17-4E78-BDAC-A4180CA05A2B}" srcOrd="6" destOrd="0" presId="urn:microsoft.com/office/officeart/2005/8/layout/process4"/>
    <dgm:cxn modelId="{EDE70D67-DD01-440F-B67E-12B0AE49CF60}" type="presParOf" srcId="{304568EF-4E17-4E78-BDAC-A4180CA05A2B}" destId="{86B0841A-8BD6-4BB5-909B-80EC09462A83}" srcOrd="0" destOrd="0" presId="urn:microsoft.com/office/officeart/2005/8/layout/process4"/>
    <dgm:cxn modelId="{4BEB37C4-CD6C-4CFC-A7E6-2A04B38CFC51}" type="presParOf" srcId="{637FD807-0855-406A-A7B0-9CDB0EF6F42E}" destId="{770757E3-02C9-4CF1-B588-AB98148CF6E1}" srcOrd="7" destOrd="0" presId="urn:microsoft.com/office/officeart/2005/8/layout/process4"/>
    <dgm:cxn modelId="{AC13B19D-B91F-4627-A7DA-5710658C15B1}" type="presParOf" srcId="{637FD807-0855-406A-A7B0-9CDB0EF6F42E}" destId="{864D7F62-556A-4D0F-A800-14749B20869D}" srcOrd="8" destOrd="0" presId="urn:microsoft.com/office/officeart/2005/8/layout/process4"/>
    <dgm:cxn modelId="{DA86DF44-A441-4CFE-B297-7E8942918C80}" type="presParOf" srcId="{864D7F62-556A-4D0F-A800-14749B20869D}" destId="{34C0C4EE-013B-4DAC-AA4E-EDF1403B3CF6}" srcOrd="0" destOrd="0" presId="urn:microsoft.com/office/officeart/2005/8/layout/process4"/>
    <dgm:cxn modelId="{C765F7C7-00ED-405E-BBD6-D50D15C686E5}" type="presParOf" srcId="{637FD807-0855-406A-A7B0-9CDB0EF6F42E}" destId="{1A28EE0B-8664-4490-AAC2-E914D0D7BF36}" srcOrd="9" destOrd="0" presId="urn:microsoft.com/office/officeart/2005/8/layout/process4"/>
    <dgm:cxn modelId="{2AD284B5-B911-4BAA-9677-08FB3C90CD46}" type="presParOf" srcId="{637FD807-0855-406A-A7B0-9CDB0EF6F42E}" destId="{B7BD7B56-E81D-45D3-957B-14113B01D84C}" srcOrd="10" destOrd="0" presId="urn:microsoft.com/office/officeart/2005/8/layout/process4"/>
    <dgm:cxn modelId="{909AB050-C739-4A9C-B00E-0095F856D9AA}" type="presParOf" srcId="{B7BD7B56-E81D-45D3-957B-14113B01D84C}" destId="{95CC9293-8475-4CF8-884B-ACB14055808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756CA-3A76-4DD8-84F7-B653CB506D18}">
      <dsp:nvSpPr>
        <dsp:cNvPr id="0" name=""/>
        <dsp:cNvSpPr/>
      </dsp:nvSpPr>
      <dsp:spPr>
        <a:xfrm>
          <a:off x="0" y="3955478"/>
          <a:ext cx="9523555" cy="519154"/>
        </a:xfrm>
        <a:prstGeom prst="rect">
          <a:avLst/>
        </a:prstGeom>
        <a:solidFill>
          <a:schemeClr val="tx2"/>
        </a:solidFill>
        <a:ln>
          <a:noFill/>
        </a:ln>
        <a:effectLst>
          <a:blur/>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b="1" kern="1200"/>
            <a:t>Ole läsnä: </a:t>
          </a:r>
          <a:r>
            <a:rPr lang="fi-FI" sz="1800" kern="1200"/>
            <a:t>Seuraa tilannetta, jos mahdollista</a:t>
          </a:r>
          <a:endParaRPr lang="en-US" sz="1800" kern="1200"/>
        </a:p>
      </dsp:txBody>
      <dsp:txXfrm>
        <a:off x="0" y="3955478"/>
        <a:ext cx="9523555" cy="519154"/>
      </dsp:txXfrm>
    </dsp:sp>
    <dsp:sp modelId="{34C29934-D822-4539-93BA-1433B50BF4D9}">
      <dsp:nvSpPr>
        <dsp:cNvPr id="0" name=""/>
        <dsp:cNvSpPr/>
      </dsp:nvSpPr>
      <dsp:spPr>
        <a:xfrm rot="10800000">
          <a:off x="0" y="3164805"/>
          <a:ext cx="9523555" cy="798459"/>
        </a:xfrm>
        <a:prstGeom prst="upArrowCallout">
          <a:avLst/>
        </a:prstGeom>
        <a:solidFill>
          <a:schemeClr val="tx2"/>
        </a:solidFill>
        <a:ln>
          <a:noFill/>
        </a:ln>
        <a:effectLst>
          <a:blur/>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b="1" kern="1200"/>
            <a:t>Psykologinen tuki: </a:t>
          </a:r>
          <a:r>
            <a:rPr lang="fi-FI" sz="1800" kern="1200"/>
            <a:t>Kartoita lapselle jatkotukea tarvittaessa</a:t>
          </a:r>
          <a:endParaRPr lang="en-US" sz="1800" kern="1200"/>
        </a:p>
      </dsp:txBody>
      <dsp:txXfrm rot="10800000">
        <a:off x="0" y="3164805"/>
        <a:ext cx="9523555" cy="518815"/>
      </dsp:txXfrm>
    </dsp:sp>
    <dsp:sp modelId="{DC689FA3-72D8-4C7C-918E-05CEBBD10257}">
      <dsp:nvSpPr>
        <dsp:cNvPr id="0" name=""/>
        <dsp:cNvSpPr/>
      </dsp:nvSpPr>
      <dsp:spPr>
        <a:xfrm rot="10800000">
          <a:off x="0" y="2374133"/>
          <a:ext cx="9523555" cy="798459"/>
        </a:xfrm>
        <a:prstGeom prst="upArrowCallout">
          <a:avLst/>
        </a:prstGeom>
        <a:solidFill>
          <a:schemeClr val="tx2"/>
        </a:solidFill>
        <a:ln>
          <a:noFill/>
        </a:ln>
        <a:effectLst>
          <a:blur/>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b="1" kern="1200"/>
            <a:t>Tarvittaessa: </a:t>
          </a:r>
          <a:r>
            <a:rPr lang="fi-FI" sz="1800" kern="1200"/>
            <a:t>Tee rikosilmoitus</a:t>
          </a:r>
          <a:endParaRPr lang="en-US" sz="1800" kern="1200"/>
        </a:p>
      </dsp:txBody>
      <dsp:txXfrm rot="10800000">
        <a:off x="0" y="2374133"/>
        <a:ext cx="9523555" cy="518815"/>
      </dsp:txXfrm>
    </dsp:sp>
    <dsp:sp modelId="{86B0841A-8BD6-4BB5-909B-80EC09462A83}">
      <dsp:nvSpPr>
        <dsp:cNvPr id="0" name=""/>
        <dsp:cNvSpPr/>
      </dsp:nvSpPr>
      <dsp:spPr>
        <a:xfrm rot="10800000">
          <a:off x="0" y="1583461"/>
          <a:ext cx="9523555" cy="798459"/>
        </a:xfrm>
        <a:prstGeom prst="upArrowCallout">
          <a:avLst/>
        </a:prstGeom>
        <a:solidFill>
          <a:schemeClr val="tx2"/>
        </a:solidFill>
        <a:ln>
          <a:noFill/>
        </a:ln>
        <a:effectLst>
          <a:blur/>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b="1" kern="1200"/>
            <a:t>Toiminta: </a:t>
          </a:r>
          <a:r>
            <a:rPr lang="fi-FI" sz="1800" kern="1200"/>
            <a:t>Tallenna todisteet, estä ja ilmianna kiusaajat, yksityisasetukset kuntoon</a:t>
          </a:r>
          <a:endParaRPr lang="en-US" sz="1800" kern="1200"/>
        </a:p>
      </dsp:txBody>
      <dsp:txXfrm rot="10800000">
        <a:off x="0" y="1583461"/>
        <a:ext cx="9523555" cy="518815"/>
      </dsp:txXfrm>
    </dsp:sp>
    <dsp:sp modelId="{34C0C4EE-013B-4DAC-AA4E-EDF1403B3CF6}">
      <dsp:nvSpPr>
        <dsp:cNvPr id="0" name=""/>
        <dsp:cNvSpPr/>
      </dsp:nvSpPr>
      <dsp:spPr>
        <a:xfrm rot="10800000">
          <a:off x="0" y="792789"/>
          <a:ext cx="9523555" cy="798459"/>
        </a:xfrm>
        <a:prstGeom prst="upArrowCallout">
          <a:avLst/>
        </a:prstGeom>
        <a:solidFill>
          <a:schemeClr val="tx2"/>
        </a:solidFill>
        <a:ln>
          <a:noFill/>
        </a:ln>
        <a:effectLst>
          <a:blur/>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b="1" kern="1200" dirty="0"/>
            <a:t>Taustoitus: </a:t>
          </a:r>
          <a:r>
            <a:rPr lang="fi-FI" sz="1800" kern="1200" dirty="0"/>
            <a:t>Kysy rauhassa, kerää tietoa</a:t>
          </a:r>
          <a:endParaRPr lang="en-US" sz="1800" kern="1200" dirty="0"/>
        </a:p>
      </dsp:txBody>
      <dsp:txXfrm rot="10800000">
        <a:off x="0" y="792789"/>
        <a:ext cx="9523555" cy="518815"/>
      </dsp:txXfrm>
    </dsp:sp>
    <dsp:sp modelId="{95CC9293-8475-4CF8-884B-ACB140558088}">
      <dsp:nvSpPr>
        <dsp:cNvPr id="0" name=""/>
        <dsp:cNvSpPr/>
      </dsp:nvSpPr>
      <dsp:spPr>
        <a:xfrm rot="10800000">
          <a:off x="0" y="2117"/>
          <a:ext cx="9523555" cy="798459"/>
        </a:xfrm>
        <a:prstGeom prst="upArrowCallout">
          <a:avLst/>
        </a:prstGeom>
        <a:solidFill>
          <a:schemeClr val="accent3"/>
        </a:solidFill>
        <a:ln>
          <a:noFill/>
        </a:ln>
        <a:effectLst>
          <a:blur/>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b="1" kern="1200"/>
            <a:t>Empatia: </a:t>
          </a:r>
          <a:r>
            <a:rPr lang="fi-FI" sz="1800" kern="1200"/>
            <a:t>kiitä ja lohduta, tuomitse kiusaaminen</a:t>
          </a:r>
          <a:endParaRPr lang="en-US" sz="1800" kern="1200"/>
        </a:p>
      </dsp:txBody>
      <dsp:txXfrm rot="10800000">
        <a:off x="0" y="2117"/>
        <a:ext cx="9523555" cy="51881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FFBF66-0936-41BF-B06F-BB0C34FAB942}" type="datetimeFigureOut">
              <a:rPr lang="fi-FI" smtClean="0"/>
              <a:t>3.8.2026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AAACB8-FA12-4A7B-8863-71D8C3EFDD2D}" type="slidenum">
              <a:rPr lang="fi-FI" smtClean="0"/>
              <a:t>‹#›</a:t>
            </a:fld>
            <a:endParaRPr lang="fi-FI"/>
          </a:p>
        </p:txBody>
      </p:sp>
    </p:spTree>
    <p:extLst>
      <p:ext uri="{BB962C8B-B14F-4D97-AF65-F5344CB8AC3E}">
        <p14:creationId xmlns:p14="http://schemas.microsoft.com/office/powerpoint/2010/main" val="3527664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a:t>Tänään aiheenamme on lasten vuorovaikutus netissä ja kuinka ennaltaehkäistä kiusaamista. Saat tukea ja apua siihen, miten voit käsitellä lapsen kanssa kiusaamistilanteita digitaalisissa ympäristöissä; oli lapsesi sitten kiusaamisen uhri tai tekijä.</a:t>
            </a:r>
            <a:endParaRPr lang="en-US" dirty="0"/>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B963DF67-57A7-4E60-B412-2E26C2D4287B}" type="slidenum">
              <a:rPr lang="en-UK" smtClean="0"/>
              <a:t>2</a:t>
            </a:fld>
            <a:endParaRPr lang="en-UK"/>
          </a:p>
        </p:txBody>
      </p:sp>
    </p:spTree>
    <p:extLst>
      <p:ext uri="{BB962C8B-B14F-4D97-AF65-F5344CB8AC3E}">
        <p14:creationId xmlns:p14="http://schemas.microsoft.com/office/powerpoint/2010/main" val="1821133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Pelastakaa Lasten </a:t>
            </a:r>
            <a:r>
              <a:rPr lang="fi-FI" dirty="0" err="1"/>
              <a:t>Huippula</a:t>
            </a:r>
            <a:r>
              <a:rPr lang="fi-FI" dirty="0"/>
              <a:t> pitää sisällään runsaasti tietoa mediakasvatuksen tueksi vanhemmille. Löydät sieltä lisää tietoa nettikiusaamisesta ja vuorovaikutuksen tukemisesta.</a:t>
            </a:r>
          </a:p>
        </p:txBody>
      </p:sp>
      <p:sp>
        <p:nvSpPr>
          <p:cNvPr id="4" name="Dian numeron paikkamerkki 3"/>
          <p:cNvSpPr>
            <a:spLocks noGrp="1"/>
          </p:cNvSpPr>
          <p:nvPr>
            <p:ph type="sldNum" sz="quarter" idx="5"/>
          </p:nvPr>
        </p:nvSpPr>
        <p:spPr/>
        <p:txBody>
          <a:bodyPr/>
          <a:lstStyle/>
          <a:p>
            <a:fld id="{B4AAACB8-FA12-4A7B-8863-71D8C3EFDD2D}" type="slidenum">
              <a:rPr lang="fi-FI" smtClean="0"/>
              <a:t>11</a:t>
            </a:fld>
            <a:endParaRPr lang="fi-FI"/>
          </a:p>
        </p:txBody>
      </p:sp>
    </p:spTree>
    <p:extLst>
      <p:ext uri="{BB962C8B-B14F-4D97-AF65-F5344CB8AC3E}">
        <p14:creationId xmlns:p14="http://schemas.microsoft.com/office/powerpoint/2010/main" val="4194538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Muistuta, että palaute tulee Pelastakaa Lapsille esityksen sisällöstä. </a:t>
            </a:r>
          </a:p>
          <a:p>
            <a:endParaRPr lang="fi-FI" dirty="0"/>
          </a:p>
        </p:txBody>
      </p:sp>
      <p:sp>
        <p:nvSpPr>
          <p:cNvPr id="4" name="Dian numeron paikkamerkki 3"/>
          <p:cNvSpPr>
            <a:spLocks noGrp="1"/>
          </p:cNvSpPr>
          <p:nvPr>
            <p:ph type="sldNum" sz="quarter" idx="5"/>
          </p:nvPr>
        </p:nvSpPr>
        <p:spPr/>
        <p:txBody>
          <a:bodyPr/>
          <a:lstStyle/>
          <a:p>
            <a:fld id="{B4AAACB8-FA12-4A7B-8863-71D8C3EFDD2D}" type="slidenum">
              <a:rPr lang="fi-FI" smtClean="0"/>
              <a:t>12</a:t>
            </a:fld>
            <a:endParaRPr lang="fi-FI"/>
          </a:p>
        </p:txBody>
      </p:sp>
    </p:spTree>
    <p:extLst>
      <p:ext uri="{BB962C8B-B14F-4D97-AF65-F5344CB8AC3E}">
        <p14:creationId xmlns:p14="http://schemas.microsoft.com/office/powerpoint/2010/main" val="367951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Nettikiusaamiseen liittyy paljon ominaispiirteitä. Tässä kuvassa on muutama nosto siitä miten nettikiusaaminen eroaa kasvokkaisesta kiusaamisesta. Kiusaaminen on aina vahingollista ja väärin – tapahtui se kasvotusten tai verkossa. Usein nämä myös kytkeytyvät toisiinsa. </a:t>
            </a:r>
          </a:p>
          <a:p>
            <a:endParaRPr lang="fi-FI" dirty="0"/>
          </a:p>
          <a:p>
            <a:r>
              <a:rPr lang="fi-FI" dirty="0"/>
              <a:t>Nettikiusaaminen kytkeytyy usein kasvokkaiseen kiusaamiseen – koululuokassa alkanut kiusaaminen voi jatkua netissä. Lapset kertovat, että nettikiusaaminen voi olla jopa pahempaa kuin kasvokkainen kiusaaminen, sillä sitä ei pääse pakoon edes kotona. Jotkut lapset ovat kertoneet, että nettikiusaaminen ei tunnu niin pahalta, sillä siihen on niin tottunut ja se on niin yleistä.</a:t>
            </a:r>
          </a:p>
          <a:p>
            <a:endParaRPr lang="fi-FI" dirty="0"/>
          </a:p>
          <a:p>
            <a:r>
              <a:rPr lang="fi-FI" dirty="0"/>
              <a:t>Nettikiusaaminen voi saada myös nopeasti suuren yleisön – nöyryytysvideo voi lähteä </a:t>
            </a:r>
            <a:r>
              <a:rPr lang="fi-FI" dirty="0" err="1"/>
              <a:t>trendaamaan</a:t>
            </a:r>
            <a:r>
              <a:rPr lang="fi-FI" dirty="0"/>
              <a:t> ja kiusaaminen kohde voi kokea, että koko maailma on todistanut hänen nöyryytystään. Materiaalia on myös usein vaikeaa, ellei mahdotonta poistaa. Myös anonyymit kiusaajat vaikeuttavat tilanteiden purkua.</a:t>
            </a:r>
          </a:p>
          <a:p>
            <a:endParaRPr lang="fi-FI" dirty="0"/>
          </a:p>
          <a:p>
            <a:endParaRPr lang="fi-FI" dirty="0"/>
          </a:p>
          <a:p>
            <a:endParaRPr lang="fi-FI" dirty="0"/>
          </a:p>
        </p:txBody>
      </p:sp>
      <p:sp>
        <p:nvSpPr>
          <p:cNvPr id="4" name="Dian numeron paikkamerkki 3"/>
          <p:cNvSpPr>
            <a:spLocks noGrp="1"/>
          </p:cNvSpPr>
          <p:nvPr>
            <p:ph type="sldNum" sz="quarter" idx="5"/>
          </p:nvPr>
        </p:nvSpPr>
        <p:spPr/>
        <p:txBody>
          <a:bodyPr/>
          <a:lstStyle/>
          <a:p>
            <a:fld id="{B4AAACB8-FA12-4A7B-8863-71D8C3EFDD2D}" type="slidenum">
              <a:rPr lang="fi-FI" smtClean="0"/>
              <a:t>3</a:t>
            </a:fld>
            <a:endParaRPr lang="fi-FI"/>
          </a:p>
        </p:txBody>
      </p:sp>
    </p:spTree>
    <p:extLst>
      <p:ext uri="{BB962C8B-B14F-4D97-AF65-F5344CB8AC3E}">
        <p14:creationId xmlns:p14="http://schemas.microsoft.com/office/powerpoint/2010/main" val="4097397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Nettikiusaaminen voi täyttää jonkin rikoksen tunnusmerkistön. On hyvä tiedostaa, että jos kommentit, kuvat tai videot loukkaavat toista vakavasti, asettavat toisen merkittävän huonoon valoon tai aiheuttavat toiselle kärsimystä, ne täyttävät todennäköisesti jonkin rikoksen tunnusmerkistön. Tätä voi myös painottaa lapselle. </a:t>
            </a:r>
          </a:p>
          <a:p>
            <a:endParaRPr lang="fi-FI" dirty="0"/>
          </a:p>
          <a:p>
            <a:r>
              <a:rPr lang="fi-FI" dirty="0"/>
              <a:t>Rangaistusvastuun edellytyksenä on, että tekijä on teon hetkellä täyttänyt 15 vuotta (vastuuikäraja). MUTTA: Vahingonkorvausvastuulle ei ole määritetty ikärajaa. Jokainen vastaa henkilökohtaisesti korvauksista – vanhemmat eivät ole lapsensa puolesta vastuussa korvauksista. </a:t>
            </a:r>
          </a:p>
          <a:p>
            <a:endParaRPr lang="fi-FI" dirty="0"/>
          </a:p>
          <a:p>
            <a:r>
              <a:rPr lang="fi-FI" dirty="0"/>
              <a:t>Voit ilmoittaa kiusaamisesta viranomaiselle, vaikka et olisi varma onko kyseessä rikos.</a:t>
            </a:r>
          </a:p>
          <a:p>
            <a:endParaRPr lang="fi-FI" dirty="0"/>
          </a:p>
          <a:p>
            <a:endParaRPr lang="fi-FI" dirty="0"/>
          </a:p>
          <a:p>
            <a:endParaRPr lang="fi-FI" dirty="0"/>
          </a:p>
        </p:txBody>
      </p:sp>
      <p:sp>
        <p:nvSpPr>
          <p:cNvPr id="4" name="Dian numeron paikkamerkki 3"/>
          <p:cNvSpPr>
            <a:spLocks noGrp="1"/>
          </p:cNvSpPr>
          <p:nvPr>
            <p:ph type="sldNum" sz="quarter" idx="5"/>
          </p:nvPr>
        </p:nvSpPr>
        <p:spPr/>
        <p:txBody>
          <a:bodyPr/>
          <a:lstStyle/>
          <a:p>
            <a:fld id="{B4AAACB8-FA12-4A7B-8863-71D8C3EFDD2D}" type="slidenum">
              <a:rPr lang="fi-FI" smtClean="0"/>
              <a:t>4</a:t>
            </a:fld>
            <a:endParaRPr lang="fi-FI"/>
          </a:p>
        </p:txBody>
      </p:sp>
    </p:spTree>
    <p:extLst>
      <p:ext uri="{BB962C8B-B14F-4D97-AF65-F5344CB8AC3E}">
        <p14:creationId xmlns:p14="http://schemas.microsoft.com/office/powerpoint/2010/main" val="3119574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On tärkeää, että lapsi osaa tunnistaa kiusaamisen tunnusmerkit, jotta hänellä on mahdollisuuksia toimia oikein. On tärkeää muistuttaa, että verkko voi madaltaa kynnystä kiusata toista. Lapset vasta harjoittelevat vuorovaikutusta ja tunteiden säätelyä, joten voitte yhdessä pohtia konkreettisia tilanteita miten nettikiusaaminen voi ilmetä, esimerkiksi kun jakaa toisen kuvia ilman lupaa, levittää toisesta juoruja netissä, tai jättää kaverin nettiryhmän ulkopuolelle.</a:t>
            </a:r>
          </a:p>
        </p:txBody>
      </p:sp>
      <p:sp>
        <p:nvSpPr>
          <p:cNvPr id="4" name="Dian numeron paikkamerkki 3"/>
          <p:cNvSpPr>
            <a:spLocks noGrp="1"/>
          </p:cNvSpPr>
          <p:nvPr>
            <p:ph type="sldNum" sz="quarter" idx="5"/>
          </p:nvPr>
        </p:nvSpPr>
        <p:spPr/>
        <p:txBody>
          <a:bodyPr/>
          <a:lstStyle/>
          <a:p>
            <a:fld id="{B4AAACB8-FA12-4A7B-8863-71D8C3EFDD2D}" type="slidenum">
              <a:rPr lang="fi-FI" smtClean="0"/>
              <a:t>5</a:t>
            </a:fld>
            <a:endParaRPr lang="fi-FI"/>
          </a:p>
        </p:txBody>
      </p:sp>
    </p:spTree>
    <p:extLst>
      <p:ext uri="{BB962C8B-B14F-4D97-AF65-F5344CB8AC3E}">
        <p14:creationId xmlns:p14="http://schemas.microsoft.com/office/powerpoint/2010/main" val="2352383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Tässä </a:t>
            </a:r>
            <a:r>
              <a:rPr lang="fi-FI" dirty="0" err="1"/>
              <a:t>step</a:t>
            </a:r>
            <a:r>
              <a:rPr lang="fi-FI" dirty="0"/>
              <a:t> </a:t>
            </a:r>
            <a:r>
              <a:rPr lang="fi-FI" dirty="0" err="1"/>
              <a:t>by</a:t>
            </a:r>
            <a:r>
              <a:rPr lang="fi-FI" dirty="0"/>
              <a:t> </a:t>
            </a:r>
            <a:r>
              <a:rPr lang="fi-FI" dirty="0" err="1"/>
              <a:t>step</a:t>
            </a:r>
            <a:r>
              <a:rPr lang="fi-FI" dirty="0"/>
              <a:t> -ohjeita nettikiusaamistilanteisiin.</a:t>
            </a:r>
          </a:p>
          <a:p>
            <a:endParaRPr lang="fi-FI" dirty="0"/>
          </a:p>
          <a:p>
            <a:pPr marL="401955" indent="-401955">
              <a:buFont typeface="+mj-lt"/>
              <a:buAutoNum type="arabicPeriod"/>
            </a:pPr>
            <a:r>
              <a:rPr lang="fi-FI" sz="1200" dirty="0">
                <a:ea typeface="Lato"/>
                <a:cs typeface="Lato"/>
              </a:rPr>
              <a:t>Empatia: Kysy asiasta suoraan ja lempeästi. </a:t>
            </a:r>
            <a:r>
              <a:rPr lang="fi-FI" sz="1200" dirty="0"/>
              <a:t>Moni lapsi kokee kiusaamisesta kertomisen aikuiselle vaikeaksi. </a:t>
            </a:r>
            <a:r>
              <a:rPr lang="fi-FI" sz="1200" dirty="0">
                <a:ea typeface="Lato"/>
                <a:cs typeface="Lato"/>
              </a:rPr>
              <a:t>Kiitä luottamuksesta ja lohduta. </a:t>
            </a:r>
            <a:r>
              <a:rPr lang="fi-FI" sz="1200" dirty="0"/>
              <a:t>Tuomitse kiusaaminen ja vakuuta lapselle, että </a:t>
            </a:r>
            <a:r>
              <a:rPr lang="fi-FI" sz="1200" b="1" dirty="0"/>
              <a:t>kiusaaminen on kaikissa tapauksissa aina väärin.</a:t>
            </a:r>
            <a:endParaRPr lang="fi-FI" sz="1200" b="1" dirty="0">
              <a:ea typeface="Lato"/>
              <a:cs typeface="Lato"/>
            </a:endParaRPr>
          </a:p>
          <a:p>
            <a:pPr marL="401955" indent="-401955">
              <a:buFont typeface="+mj-lt"/>
              <a:buAutoNum type="arabicPeriod"/>
            </a:pPr>
            <a:endParaRPr lang="fi-FI" sz="1200" b="1" dirty="0"/>
          </a:p>
          <a:p>
            <a:pPr marL="401955" indent="-401955">
              <a:buFont typeface="+mj-lt"/>
              <a:buAutoNum type="arabicPeriod"/>
              <a:defRPr/>
            </a:pPr>
            <a:r>
              <a:rPr lang="fi-FI" sz="1200" b="1" dirty="0"/>
              <a:t>Taustoitus: Kerää</a:t>
            </a:r>
            <a:r>
              <a:rPr lang="fi-FI" sz="1200" dirty="0"/>
              <a:t> </a:t>
            </a:r>
            <a:r>
              <a:rPr lang="fi-FI" sz="1200" b="1" dirty="0"/>
              <a:t>rauhassa tietoa </a:t>
            </a:r>
            <a:r>
              <a:rPr lang="fi-FI" sz="1200" dirty="0"/>
              <a:t>kiusaamisesta. </a:t>
            </a:r>
            <a:r>
              <a:rPr lang="fi-FI" sz="1200" b="1" dirty="0"/>
              <a:t>Pyydä lasta kertomaan</a:t>
            </a:r>
            <a:r>
              <a:rPr lang="fi-FI" sz="1200" dirty="0"/>
              <a:t>, millä sivuilla tai alustoilla kiusaamista tapahtuu. O</a:t>
            </a:r>
            <a:r>
              <a:rPr lang="fi-FI" sz="1200" b="0" dirty="0"/>
              <a:t>vatko tekijä tai tekijät tiedossa. Tapahtuuko kiusaamista netin lisäksi jossain muualla, kuten koulussa tai harrastuksissa.</a:t>
            </a:r>
            <a:r>
              <a:rPr lang="fi-FI" dirty="0"/>
              <a:t> Onko sitä tapahtunut aiemmin?</a:t>
            </a:r>
            <a:endParaRPr lang="fi-FI" sz="1200" b="0" dirty="0">
              <a:ea typeface="Lato"/>
              <a:cs typeface="Lato"/>
            </a:endParaRPr>
          </a:p>
          <a:p>
            <a:pPr marL="401955" marR="0" lvl="0" indent="-401955" algn="l" defTabSz="914400" rtl="0" eaLnBrk="1" fontAlgn="auto" latinLnBrk="0" hangingPunct="1">
              <a:lnSpc>
                <a:spcPct val="100000"/>
              </a:lnSpc>
              <a:spcBef>
                <a:spcPts val="0"/>
              </a:spcBef>
              <a:spcAft>
                <a:spcPts val="0"/>
              </a:spcAft>
              <a:buClrTx/>
              <a:buSzTx/>
              <a:buFont typeface="+mj-lt"/>
              <a:buAutoNum type="arabicPeriod"/>
              <a:tabLst/>
              <a:defRPr/>
            </a:pPr>
            <a:endParaRPr lang="fi-FI" sz="1200" dirty="0"/>
          </a:p>
          <a:p>
            <a:pPr marL="401955" indent="-401955">
              <a:buAutoNum type="arabicPeriod"/>
              <a:defRPr/>
            </a:pPr>
            <a:r>
              <a:rPr lang="fi-FI" sz="1200" dirty="0"/>
              <a:t>Toiminta: Jos kiusaamisesta on todisteita, </a:t>
            </a:r>
            <a:r>
              <a:rPr lang="fi-FI" sz="1200" b="1" dirty="0"/>
              <a:t>tallentakaa todisteet </a:t>
            </a:r>
            <a:r>
              <a:rPr lang="fi-FI" sz="1200" dirty="0"/>
              <a:t>ottamalla kuvakaappaus. Auta </a:t>
            </a:r>
            <a:r>
              <a:rPr lang="fi-FI" sz="1200" b="1" dirty="0"/>
              <a:t>estämään kiusaajat </a:t>
            </a:r>
            <a:r>
              <a:rPr lang="fi-FI" sz="1200" dirty="0"/>
              <a:t>sosiaalisessa mediassa. Käykää läpi, miten somepalveluissa voidaan säädellä </a:t>
            </a:r>
            <a:r>
              <a:rPr lang="fi-FI" sz="1200" b="1" dirty="0"/>
              <a:t>yksityisyysasetuksia</a:t>
            </a:r>
            <a:r>
              <a:rPr lang="fi-FI" sz="1200" dirty="0"/>
              <a:t>.  Auta </a:t>
            </a:r>
            <a:r>
              <a:rPr lang="fi-FI" dirty="0"/>
              <a:t>lasta </a:t>
            </a:r>
            <a:r>
              <a:rPr lang="fi-FI" sz="1200" b="1" dirty="0"/>
              <a:t>ilmoittamaan</a:t>
            </a:r>
            <a:r>
              <a:rPr lang="fi-FI" sz="1200" dirty="0"/>
              <a:t> </a:t>
            </a:r>
            <a:r>
              <a:rPr lang="fi-FI" sz="1200" b="1" dirty="0"/>
              <a:t>kiusaamisesta </a:t>
            </a:r>
            <a:r>
              <a:rPr lang="fi-FI" sz="1200" dirty="0"/>
              <a:t>käytetyt nettisivun tai palvelun ylläpidolle. </a:t>
            </a:r>
            <a:r>
              <a:rPr lang="fi-FI" dirty="0"/>
              <a:t>Jos kiusaaminen on tapahtunut kouluajalla, ota yhteyttä lapsen kouluun.</a:t>
            </a:r>
            <a:endParaRPr lang="fi-FI" sz="1200" dirty="0">
              <a:ea typeface="Lato"/>
              <a:cs typeface="Lato"/>
            </a:endParaRPr>
          </a:p>
          <a:p>
            <a:pPr marL="401955" marR="0" lvl="0" indent="-401955" algn="l" defTabSz="914400" rtl="0" eaLnBrk="1" fontAlgn="auto" latinLnBrk="0" hangingPunct="1">
              <a:lnSpc>
                <a:spcPct val="100000"/>
              </a:lnSpc>
              <a:spcBef>
                <a:spcPts val="0"/>
              </a:spcBef>
              <a:spcAft>
                <a:spcPts val="0"/>
              </a:spcAft>
              <a:buClrTx/>
              <a:buSzTx/>
              <a:buFont typeface="+mj-lt"/>
              <a:buAutoNum type="arabicPeriod"/>
              <a:tabLst/>
              <a:defRPr/>
            </a:pPr>
            <a:endParaRPr lang="fi-FI" sz="1200" dirty="0"/>
          </a:p>
          <a:p>
            <a:pPr marL="401955" marR="0" lvl="0" indent="-401955" algn="l" defTabSz="914400" rtl="0" eaLnBrk="1" fontAlgn="auto" latinLnBrk="0" hangingPunct="1">
              <a:lnSpc>
                <a:spcPct val="100000"/>
              </a:lnSpc>
              <a:spcBef>
                <a:spcPts val="0"/>
              </a:spcBef>
              <a:spcAft>
                <a:spcPts val="0"/>
              </a:spcAft>
              <a:buClrTx/>
              <a:buSzTx/>
              <a:buFont typeface="+mj-lt"/>
              <a:buAutoNum type="arabicPeriod"/>
              <a:tabLst/>
              <a:defRPr/>
            </a:pPr>
            <a:r>
              <a:rPr lang="fi-FI" sz="1200" dirty="0"/>
              <a:t>Tarvittaessa: Jos epäilet, että kyseessä on mahdollisesti rikos, </a:t>
            </a:r>
            <a:r>
              <a:rPr lang="fi-FI" sz="1200" b="1" dirty="0"/>
              <a:t>tee poliisille rikosilmoitus. Sinun ei tarvitse tietää, täyttyvätkö rikoksen tunnusmerkit, tämä tehtävä on poliisin vastuulla. Rikosilmoituksen tekijän ei myöskään tarvitse tietää, mikä rikos on kyseessä.</a:t>
            </a:r>
            <a:r>
              <a:rPr lang="fi-FI" dirty="0"/>
              <a:t> Rikosilmoituksen voi tehdä, vaikka tekijä olisi alle 15-vuotias. Alle 15-vuotias ei joudu vastaamaan teosta oikeudessa, mutta hänen pitää korvata aiheuttamansa vahinko.</a:t>
            </a:r>
          </a:p>
          <a:p>
            <a:pPr marL="401955" indent="-401955">
              <a:buFont typeface="+mj-lt"/>
              <a:buAutoNum type="arabicPeriod"/>
            </a:pPr>
            <a:endParaRPr lang="fi-FI" sz="1200" b="1" dirty="0"/>
          </a:p>
          <a:p>
            <a:pPr marL="401955" indent="-401955">
              <a:buFont typeface="+mj-lt"/>
              <a:buAutoNum type="arabicPeriod"/>
            </a:pPr>
            <a:r>
              <a:rPr lang="fi-FI" sz="1200" b="1" dirty="0">
                <a:ea typeface="Lato"/>
                <a:cs typeface="Lato"/>
              </a:rPr>
              <a:t>Varmista jatkotuki: Arvioi,</a:t>
            </a:r>
            <a:r>
              <a:rPr lang="fi-FI" sz="1200" dirty="0">
                <a:ea typeface="Lato"/>
                <a:cs typeface="Lato"/>
              </a:rPr>
              <a:t> miten edistää tilannetta ja varmista lapselle riittävä tuki. </a:t>
            </a:r>
            <a:r>
              <a:rPr lang="fi-FI" sz="1200" b="1" dirty="0"/>
              <a:t>Seuraa tilannetta jos pystyt. Jos tunnet kiusaajan, ole häneen yhteydessä. Jos huolesi herää, ole yhteydessä mahdollisuuksien mukaan myös </a:t>
            </a:r>
            <a:r>
              <a:rPr lang="fi-FI" b="1" dirty="0"/>
              <a:t>kiusaajan huoltajaan</a:t>
            </a:r>
            <a:r>
              <a:rPr lang="fi-FI" sz="1200" b="1" dirty="0"/>
              <a:t>, muista keskustella tästä lapsen kanssa etukäteen. </a:t>
            </a:r>
            <a:r>
              <a:rPr lang="fi-FI" sz="1200" dirty="0"/>
              <a:t>Kannusta lasta kertomaan sinulle aina, jos hän kohtaa jotain ikävää tai ahdistavaa netissä. </a:t>
            </a:r>
            <a:r>
              <a:rPr lang="fi-FI" sz="1200" dirty="0">
                <a:ea typeface="Lato"/>
                <a:cs typeface="Lato"/>
              </a:rPr>
              <a:t> Ammattitukea voivat antaa esimerkiksi koulupsykologi ja kuraattori.</a:t>
            </a:r>
          </a:p>
          <a:p>
            <a:pPr marL="401955" indent="-401955">
              <a:buFont typeface="+mj-lt"/>
              <a:buAutoNum type="arabicPeriod"/>
            </a:pPr>
            <a:endParaRPr lang="fi-FI" sz="1200" dirty="0">
              <a:ea typeface="Lato"/>
              <a:cs typeface="Lato"/>
            </a:endParaRPr>
          </a:p>
          <a:p>
            <a:pPr marL="401955" indent="-401955">
              <a:buFont typeface="+mj-lt"/>
              <a:buAutoNum type="arabicPeriod"/>
              <a:defRPr/>
            </a:pPr>
            <a:r>
              <a:rPr lang="fi-FI" sz="1200" b="1" dirty="0"/>
              <a:t>Lisäksi: Pidä huolta </a:t>
            </a:r>
            <a:r>
              <a:rPr lang="fi-FI" sz="1200" dirty="0"/>
              <a:t>omasta hyvinvoinnistasi. Juttele</a:t>
            </a:r>
            <a:r>
              <a:rPr lang="fi-FI" dirty="0"/>
              <a:t> läheisen, ammattilaisen tai muun luotettavan aikuisen kanssa</a:t>
            </a:r>
            <a:r>
              <a:rPr lang="fi-FI" sz="1200" dirty="0"/>
              <a:t>, jos tarvitset apua tai neuvoja. Tämä on tärkeää varsinkin, jos lapsen kohtaamat kiusaamistilanteet herättävät muistoja omista mahdollisista </a:t>
            </a:r>
            <a:r>
              <a:rPr lang="fi-FI" dirty="0"/>
              <a:t>kiusaamiskokemuksista.</a:t>
            </a:r>
          </a:p>
          <a:p>
            <a:pPr marL="401955" indent="-401955">
              <a:buFont typeface="+mj-lt"/>
              <a:buAutoNum type="arabicPeriod"/>
            </a:pPr>
            <a:endParaRPr lang="fi-FI" sz="1200" dirty="0"/>
          </a:p>
          <a:p>
            <a:pPr marL="401955" indent="-401955">
              <a:buFont typeface="+mj-lt"/>
              <a:buAutoNum type="arabicPeriod"/>
            </a:pPr>
            <a:endParaRPr lang="fi-FI" sz="1200" dirty="0"/>
          </a:p>
          <a:p>
            <a:pPr marL="401955" indent="-401955">
              <a:buFont typeface="+mj-lt"/>
              <a:buAutoNum type="arabicPeriod"/>
            </a:pPr>
            <a:endParaRPr lang="fi-FI" sz="1200" dirty="0"/>
          </a:p>
          <a:p>
            <a:pPr marL="401955" indent="-401955">
              <a:buFont typeface="+mj-lt"/>
              <a:buAutoNum type="arabicPeriod"/>
            </a:pPr>
            <a:endParaRPr lang="fi-FI" sz="1200" dirty="0"/>
          </a:p>
          <a:p>
            <a:pPr marL="401955" indent="-401955">
              <a:buFont typeface="+mj-lt"/>
              <a:buAutoNum type="arabicPeriod"/>
            </a:pPr>
            <a:endParaRPr lang="fi-FI" sz="1200" dirty="0"/>
          </a:p>
          <a:p>
            <a:pPr marL="401955" indent="-401955">
              <a:buFont typeface="+mj-lt"/>
              <a:buAutoNum type="arabicPeriod"/>
            </a:pPr>
            <a:endParaRPr lang="fi-FI" sz="1200" dirty="0"/>
          </a:p>
          <a:p>
            <a:pPr marL="401955" indent="-401955">
              <a:buFont typeface="+mj-lt"/>
              <a:buAutoNum type="arabicPeriod"/>
            </a:pPr>
            <a:endParaRPr lang="fi-FI" sz="1200" dirty="0"/>
          </a:p>
          <a:p>
            <a:endParaRPr lang="fi-FI" sz="1200" dirty="0"/>
          </a:p>
          <a:p>
            <a:endParaRPr lang="fi-FI" dirty="0"/>
          </a:p>
          <a:p>
            <a:endParaRPr lang="fi-FI" dirty="0"/>
          </a:p>
          <a:p>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3DF67-57A7-4E60-B412-2E26C2D4287B}" type="slidenum">
              <a:rPr kumimoji="0" lang="en-UK" sz="1200" b="0" i="0" u="none" strike="noStrike" kern="1200" cap="none" spc="0" normalizeH="0" baseline="0" noProof="0" smtClean="0">
                <a:ln>
                  <a:noFill/>
                </a:ln>
                <a:solidFill>
                  <a:srgbClr val="0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K" sz="1200" b="0" i="0" u="none" strike="noStrike" kern="1200" cap="none" spc="0" normalizeH="0" baseline="0" noProof="0">
              <a:ln>
                <a:noFill/>
              </a:ln>
              <a:solidFill>
                <a:srgbClr val="000000"/>
              </a:solidFill>
              <a:effectLst/>
              <a:uLnTx/>
              <a:uFillTx/>
              <a:latin typeface="Lato"/>
              <a:ea typeface="+mn-ea"/>
              <a:cs typeface="+mn-cs"/>
            </a:endParaRPr>
          </a:p>
        </p:txBody>
      </p:sp>
    </p:spTree>
    <p:extLst>
      <p:ext uri="{BB962C8B-B14F-4D97-AF65-F5344CB8AC3E}">
        <p14:creationId xmlns:p14="http://schemas.microsoft.com/office/powerpoint/2010/main" val="343807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Calibri"/>
                <a:ea typeface="Calibri"/>
                <a:cs typeface="Calibri"/>
              </a:rPr>
              <a:t>Muista</a:t>
            </a:r>
            <a:r>
              <a:rPr lang="en-US" dirty="0">
                <a:latin typeface="Calibri"/>
                <a:ea typeface="Calibri"/>
                <a:cs typeface="Calibri"/>
              </a:rPr>
              <a:t>, </a:t>
            </a:r>
            <a:r>
              <a:rPr lang="en-US" dirty="0" err="1">
                <a:latin typeface="Calibri"/>
                <a:ea typeface="Calibri"/>
                <a:cs typeface="Calibri"/>
              </a:rPr>
              <a:t>että</a:t>
            </a:r>
            <a:r>
              <a:rPr lang="en-US" dirty="0">
                <a:latin typeface="Calibri"/>
                <a:ea typeface="Calibri"/>
                <a:cs typeface="Calibri"/>
              </a:rPr>
              <a:t> </a:t>
            </a:r>
            <a:r>
              <a:rPr lang="en-US" dirty="0" err="1">
                <a:latin typeface="Calibri"/>
                <a:ea typeface="Calibri"/>
                <a:cs typeface="Calibri"/>
              </a:rPr>
              <a:t>lapset</a:t>
            </a:r>
            <a:r>
              <a:rPr lang="en-US" dirty="0">
                <a:latin typeface="Calibri"/>
                <a:ea typeface="Calibri"/>
                <a:cs typeface="Calibri"/>
              </a:rPr>
              <a:t> </a:t>
            </a:r>
            <a:r>
              <a:rPr lang="en-US" dirty="0" err="1">
                <a:latin typeface="Calibri"/>
                <a:ea typeface="Calibri"/>
                <a:cs typeface="Calibri"/>
              </a:rPr>
              <a:t>vasta</a:t>
            </a:r>
            <a:r>
              <a:rPr lang="en-US" dirty="0">
                <a:latin typeface="Calibri"/>
                <a:ea typeface="Calibri"/>
                <a:cs typeface="Calibri"/>
              </a:rPr>
              <a:t> </a:t>
            </a:r>
            <a:r>
              <a:rPr lang="en-US" dirty="0" err="1">
                <a:latin typeface="Calibri"/>
                <a:ea typeface="Calibri"/>
                <a:cs typeface="Calibri"/>
              </a:rPr>
              <a:t>opettelevat</a:t>
            </a:r>
            <a:r>
              <a:rPr lang="en-US" dirty="0">
                <a:latin typeface="Calibri"/>
                <a:ea typeface="Calibri"/>
                <a:cs typeface="Calibri"/>
              </a:rPr>
              <a:t> </a:t>
            </a:r>
            <a:r>
              <a:rPr lang="en-US" dirty="0" err="1">
                <a:latin typeface="Calibri"/>
                <a:ea typeface="Calibri"/>
                <a:cs typeface="Calibri"/>
              </a:rPr>
              <a:t>sosiaalisia</a:t>
            </a:r>
            <a:r>
              <a:rPr lang="en-US" dirty="0">
                <a:latin typeface="Calibri"/>
                <a:ea typeface="Calibri"/>
                <a:cs typeface="Calibri"/>
              </a:rPr>
              <a:t> </a:t>
            </a:r>
            <a:r>
              <a:rPr lang="en-US" dirty="0" err="1">
                <a:latin typeface="Calibri"/>
                <a:ea typeface="Calibri"/>
                <a:cs typeface="Calibri"/>
              </a:rPr>
              <a:t>taitoja</a:t>
            </a:r>
            <a:r>
              <a:rPr lang="en-US" dirty="0">
                <a:latin typeface="Calibri"/>
                <a:ea typeface="Calibri"/>
                <a:cs typeface="Calibri"/>
              </a:rPr>
              <a:t> ja </a:t>
            </a:r>
            <a:r>
              <a:rPr lang="en-US" dirty="0" err="1">
                <a:latin typeface="Calibri"/>
                <a:ea typeface="Calibri"/>
                <a:cs typeface="Calibri"/>
              </a:rPr>
              <a:t>joskus</a:t>
            </a:r>
            <a:r>
              <a:rPr lang="en-US" dirty="0">
                <a:latin typeface="Calibri"/>
                <a:ea typeface="Calibri"/>
                <a:cs typeface="Calibri"/>
              </a:rPr>
              <a:t> </a:t>
            </a:r>
            <a:r>
              <a:rPr lang="en-US" dirty="0" err="1">
                <a:latin typeface="Calibri"/>
                <a:ea typeface="Calibri"/>
                <a:cs typeface="Calibri"/>
              </a:rPr>
              <a:t>tapahtuu</a:t>
            </a:r>
            <a:r>
              <a:rPr lang="en-US" dirty="0">
                <a:latin typeface="Calibri"/>
                <a:ea typeface="Calibri"/>
                <a:cs typeface="Calibri"/>
              </a:rPr>
              <a:t> </a:t>
            </a:r>
            <a:r>
              <a:rPr lang="en-US" dirty="0" err="1">
                <a:latin typeface="Calibri"/>
                <a:ea typeface="Calibri"/>
                <a:cs typeface="Calibri"/>
              </a:rPr>
              <a:t>ylilyöntejä</a:t>
            </a:r>
            <a:r>
              <a:rPr lang="en-US" dirty="0">
                <a:latin typeface="Calibri"/>
                <a:ea typeface="Calibri"/>
                <a:cs typeface="Calibri"/>
              </a:rPr>
              <a:t> ja </a:t>
            </a:r>
            <a:r>
              <a:rPr lang="en-US" dirty="0" err="1">
                <a:latin typeface="Calibri"/>
                <a:ea typeface="Calibri"/>
                <a:cs typeface="Calibri"/>
              </a:rPr>
              <a:t>mokia</a:t>
            </a:r>
            <a:r>
              <a:rPr lang="en-US" dirty="0">
                <a:latin typeface="Calibri"/>
                <a:ea typeface="Calibri"/>
                <a:cs typeface="Calibri"/>
              </a:rPr>
              <a:t>, </a:t>
            </a:r>
            <a:r>
              <a:rPr lang="en-US" dirty="0" err="1">
                <a:latin typeface="Calibri"/>
                <a:ea typeface="Calibri"/>
                <a:cs typeface="Calibri"/>
              </a:rPr>
              <a:t>joten</a:t>
            </a:r>
            <a:r>
              <a:rPr lang="en-US" dirty="0">
                <a:latin typeface="Calibri"/>
                <a:ea typeface="Calibri"/>
                <a:cs typeface="Calibri"/>
              </a:rPr>
              <a:t> </a:t>
            </a:r>
            <a:r>
              <a:rPr lang="en-US" dirty="0" err="1">
                <a:latin typeface="Calibri"/>
                <a:ea typeface="Calibri"/>
                <a:cs typeface="Calibri"/>
              </a:rPr>
              <a:t>älä</a:t>
            </a:r>
            <a:r>
              <a:rPr lang="en-US" dirty="0">
                <a:latin typeface="Calibri"/>
                <a:ea typeface="Calibri"/>
                <a:cs typeface="Calibri"/>
              </a:rPr>
              <a:t> </a:t>
            </a:r>
            <a:r>
              <a:rPr lang="en-US" dirty="0" err="1">
                <a:latin typeface="Calibri"/>
                <a:ea typeface="Calibri"/>
                <a:cs typeface="Calibri"/>
              </a:rPr>
              <a:t>rankaise</a:t>
            </a:r>
            <a:r>
              <a:rPr lang="en-US" dirty="0">
                <a:latin typeface="Calibri"/>
                <a:ea typeface="Calibri"/>
                <a:cs typeface="Calibri"/>
              </a:rPr>
              <a:t> </a:t>
            </a:r>
            <a:r>
              <a:rPr lang="en-US" dirty="0" err="1">
                <a:latin typeface="Calibri"/>
                <a:ea typeface="Calibri"/>
                <a:cs typeface="Calibri"/>
              </a:rPr>
              <a:t>lasta</a:t>
            </a:r>
            <a:r>
              <a:rPr lang="en-US" dirty="0">
                <a:latin typeface="Calibri"/>
                <a:ea typeface="Calibri"/>
                <a:cs typeface="Calibri"/>
              </a:rPr>
              <a:t> – </a:t>
            </a:r>
            <a:r>
              <a:rPr lang="en-US" dirty="0" err="1">
                <a:latin typeface="Calibri"/>
                <a:ea typeface="Calibri"/>
                <a:cs typeface="Calibri"/>
              </a:rPr>
              <a:t>opeta</a:t>
            </a:r>
            <a:r>
              <a:rPr lang="en-US" dirty="0">
                <a:latin typeface="Calibri"/>
                <a:ea typeface="Calibri"/>
                <a:cs typeface="Calibri"/>
              </a:rPr>
              <a:t> </a:t>
            </a:r>
            <a:r>
              <a:rPr lang="en-US" dirty="0" err="1">
                <a:latin typeface="Calibri"/>
                <a:ea typeface="Calibri"/>
                <a:cs typeface="Calibri"/>
              </a:rPr>
              <a:t>häntä</a:t>
            </a:r>
            <a:r>
              <a:rPr lang="en-US" dirty="0">
                <a:latin typeface="Calibri"/>
                <a:ea typeface="Calibri"/>
                <a:cs typeface="Calibri"/>
              </a:rPr>
              <a:t> </a:t>
            </a:r>
            <a:r>
              <a:rPr lang="en-US" dirty="0" err="1">
                <a:latin typeface="Calibri"/>
                <a:ea typeface="Calibri"/>
                <a:cs typeface="Calibri"/>
              </a:rPr>
              <a:t>toimimaan</a:t>
            </a:r>
            <a:r>
              <a:rPr lang="en-US" dirty="0">
                <a:latin typeface="Calibri"/>
                <a:ea typeface="Calibri"/>
                <a:cs typeface="Calibri"/>
              </a:rPr>
              <a:t> </a:t>
            </a:r>
            <a:r>
              <a:rPr lang="en-US" dirty="0" err="1">
                <a:latin typeface="Calibri"/>
                <a:ea typeface="Calibri"/>
                <a:cs typeface="Calibri"/>
              </a:rPr>
              <a:t>toisin</a:t>
            </a:r>
            <a:r>
              <a:rPr lang="en-US" dirty="0">
                <a:latin typeface="Calibri"/>
                <a:ea typeface="Calibri"/>
                <a:cs typeface="Calibri"/>
              </a:rPr>
              <a:t>. Ota </a:t>
            </a:r>
            <a:r>
              <a:rPr lang="en-US" dirty="0" err="1">
                <a:latin typeface="Calibri"/>
                <a:ea typeface="Calibri"/>
                <a:cs typeface="Calibri"/>
              </a:rPr>
              <a:t>kuitenkin</a:t>
            </a:r>
            <a:r>
              <a:rPr lang="en-US" dirty="0">
                <a:latin typeface="Calibri"/>
                <a:ea typeface="Calibri"/>
                <a:cs typeface="Calibri"/>
              </a:rPr>
              <a:t> </a:t>
            </a:r>
            <a:r>
              <a:rPr lang="en-US" dirty="0" err="1">
                <a:latin typeface="Calibri"/>
                <a:ea typeface="Calibri"/>
                <a:cs typeface="Calibri"/>
              </a:rPr>
              <a:t>tilanne</a:t>
            </a:r>
            <a:r>
              <a:rPr lang="en-US" dirty="0">
                <a:latin typeface="Calibri"/>
                <a:ea typeface="Calibri"/>
                <a:cs typeface="Calibri"/>
              </a:rPr>
              <a:t> </a:t>
            </a:r>
            <a:r>
              <a:rPr lang="en-US" dirty="0" err="1">
                <a:latin typeface="Calibri"/>
                <a:ea typeface="Calibri"/>
                <a:cs typeface="Calibri"/>
              </a:rPr>
              <a:t>vakavasti</a:t>
            </a:r>
            <a:r>
              <a:rPr lang="en-US" dirty="0">
                <a:latin typeface="Calibri"/>
                <a:ea typeface="Calibri"/>
                <a:cs typeface="Calibri"/>
              </a:rPr>
              <a:t> ja ole </a:t>
            </a:r>
            <a:r>
              <a:rPr lang="en-US" dirty="0" err="1">
                <a:latin typeface="Calibri"/>
                <a:ea typeface="Calibri"/>
                <a:cs typeface="Calibri"/>
              </a:rPr>
              <a:t>tarvittaessa</a:t>
            </a:r>
            <a:r>
              <a:rPr lang="en-US" dirty="0">
                <a:latin typeface="Calibri"/>
                <a:ea typeface="Calibri"/>
                <a:cs typeface="Calibri"/>
              </a:rPr>
              <a:t> </a:t>
            </a:r>
            <a:r>
              <a:rPr lang="en-US" dirty="0" err="1">
                <a:latin typeface="Calibri"/>
                <a:ea typeface="Calibri"/>
                <a:cs typeface="Calibri"/>
              </a:rPr>
              <a:t>yhteydessä</a:t>
            </a:r>
            <a:r>
              <a:rPr lang="en-US" dirty="0">
                <a:latin typeface="Calibri"/>
                <a:ea typeface="Calibri"/>
                <a:cs typeface="Calibri"/>
              </a:rPr>
              <a:t> </a:t>
            </a:r>
            <a:r>
              <a:rPr lang="en-US" dirty="0" err="1">
                <a:latin typeface="Calibri"/>
                <a:ea typeface="Calibri"/>
                <a:cs typeface="Calibri"/>
              </a:rPr>
              <a:t>asianomaisiin</a:t>
            </a:r>
            <a:r>
              <a:rPr lang="en-US" dirty="0">
                <a:latin typeface="Calibri"/>
                <a:ea typeface="Calibri"/>
                <a:cs typeface="Calibri"/>
              </a:rPr>
              <a:t>. </a:t>
            </a:r>
            <a:r>
              <a:rPr lang="en-US" dirty="0" err="1">
                <a:latin typeface="Calibri"/>
                <a:ea typeface="Calibri"/>
                <a:cs typeface="Calibri"/>
              </a:rPr>
              <a:t>Varmista</a:t>
            </a:r>
            <a:r>
              <a:rPr lang="en-US" dirty="0">
                <a:latin typeface="Calibri"/>
                <a:ea typeface="Calibri"/>
                <a:cs typeface="Calibri"/>
              </a:rPr>
              <a:t>, </a:t>
            </a:r>
            <a:r>
              <a:rPr lang="en-US" dirty="0" err="1">
                <a:latin typeface="Calibri"/>
                <a:ea typeface="Calibri"/>
                <a:cs typeface="Calibri"/>
              </a:rPr>
              <a:t>että</a:t>
            </a:r>
            <a:r>
              <a:rPr lang="en-US" dirty="0">
                <a:latin typeface="Calibri"/>
                <a:ea typeface="Calibri"/>
                <a:cs typeface="Calibri"/>
              </a:rPr>
              <a:t> </a:t>
            </a:r>
            <a:r>
              <a:rPr lang="en-US" dirty="0" err="1">
                <a:latin typeface="Calibri"/>
                <a:ea typeface="Calibri"/>
                <a:cs typeface="Calibri"/>
              </a:rPr>
              <a:t>vastaavaa</a:t>
            </a:r>
            <a:r>
              <a:rPr lang="en-US" dirty="0">
                <a:latin typeface="Calibri"/>
                <a:ea typeface="Calibri"/>
                <a:cs typeface="Calibri"/>
              </a:rPr>
              <a:t> </a:t>
            </a:r>
            <a:r>
              <a:rPr lang="en-US" dirty="0" err="1">
                <a:latin typeface="Calibri"/>
                <a:ea typeface="Calibri"/>
                <a:cs typeface="Calibri"/>
              </a:rPr>
              <a:t>ei</a:t>
            </a:r>
            <a:r>
              <a:rPr lang="en-US" dirty="0">
                <a:latin typeface="Calibri"/>
                <a:ea typeface="Calibri"/>
                <a:cs typeface="Calibri"/>
              </a:rPr>
              <a:t> </a:t>
            </a:r>
            <a:r>
              <a:rPr lang="en-US" dirty="0" err="1">
                <a:latin typeface="Calibri"/>
                <a:ea typeface="Calibri"/>
                <a:cs typeface="Calibri"/>
              </a:rPr>
              <a:t>tapahdu</a:t>
            </a:r>
            <a:r>
              <a:rPr lang="en-US" dirty="0">
                <a:latin typeface="Calibri"/>
                <a:ea typeface="Calibri"/>
                <a:cs typeface="Calibri"/>
              </a:rPr>
              <a:t> </a:t>
            </a:r>
            <a:r>
              <a:rPr lang="en-US" dirty="0" err="1">
                <a:latin typeface="Calibri"/>
                <a:ea typeface="Calibri"/>
                <a:cs typeface="Calibri"/>
              </a:rPr>
              <a:t>uudestaan</a:t>
            </a:r>
            <a:r>
              <a:rPr lang="en-US" dirty="0">
                <a:latin typeface="Calibri"/>
                <a:ea typeface="Calibri"/>
                <a:cs typeface="Calibri"/>
              </a:rPr>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63DF67-57A7-4E60-B412-2E26C2D4287B}" type="slidenum">
              <a:rPr kumimoji="0" lang="en-UK" sz="1200" b="0" i="0" u="none" strike="noStrike" kern="1200" cap="none" spc="0" normalizeH="0" baseline="0" noProof="0" smtClean="0">
                <a:ln>
                  <a:noFill/>
                </a:ln>
                <a:solidFill>
                  <a:srgbClr val="0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K" sz="1200" b="0" i="0" u="none" strike="noStrike" kern="1200" cap="none" spc="0" normalizeH="0" baseline="0" noProof="0">
              <a:ln>
                <a:noFill/>
              </a:ln>
              <a:solidFill>
                <a:srgbClr val="000000"/>
              </a:solidFill>
              <a:effectLst/>
              <a:uLnTx/>
              <a:uFillTx/>
              <a:latin typeface="Lato"/>
              <a:ea typeface="+mn-ea"/>
              <a:cs typeface="+mn-cs"/>
            </a:endParaRPr>
          </a:p>
        </p:txBody>
      </p:sp>
    </p:spTree>
    <p:extLst>
      <p:ext uri="{BB962C8B-B14F-4D97-AF65-F5344CB8AC3E}">
        <p14:creationId xmlns:p14="http://schemas.microsoft.com/office/powerpoint/2010/main" val="2801309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Keskustele lapsen kanssa miten vuorovaikutus digissä toimii rakentavasti. Luo turvallinen ja luottamuksellinen ilmapiiri keskustelulle. </a:t>
            </a:r>
          </a:p>
        </p:txBody>
      </p:sp>
      <p:sp>
        <p:nvSpPr>
          <p:cNvPr id="4" name="Dian numeron paikkamerkki 3"/>
          <p:cNvSpPr>
            <a:spLocks noGrp="1"/>
          </p:cNvSpPr>
          <p:nvPr>
            <p:ph type="sldNum" sz="quarter" idx="5"/>
          </p:nvPr>
        </p:nvSpPr>
        <p:spPr/>
        <p:txBody>
          <a:bodyPr/>
          <a:lstStyle/>
          <a:p>
            <a:fld id="{B4AAACB8-FA12-4A7B-8863-71D8C3EFDD2D}" type="slidenum">
              <a:rPr lang="fi-FI" smtClean="0"/>
              <a:t>8</a:t>
            </a:fld>
            <a:endParaRPr lang="fi-FI"/>
          </a:p>
        </p:txBody>
      </p:sp>
    </p:spTree>
    <p:extLst>
      <p:ext uri="{BB962C8B-B14F-4D97-AF65-F5344CB8AC3E}">
        <p14:creationId xmlns:p14="http://schemas.microsoft.com/office/powerpoint/2010/main" val="4034863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Kolme keskeistä asiaa, jotka on hyvä muistaa tämän vanhempainillan jälkeen. </a:t>
            </a:r>
          </a:p>
        </p:txBody>
      </p:sp>
      <p:sp>
        <p:nvSpPr>
          <p:cNvPr id="4" name="Dian numeron paikkamerkki 3"/>
          <p:cNvSpPr>
            <a:spLocks noGrp="1"/>
          </p:cNvSpPr>
          <p:nvPr>
            <p:ph type="sldNum" sz="quarter" idx="5"/>
          </p:nvPr>
        </p:nvSpPr>
        <p:spPr/>
        <p:txBody>
          <a:bodyPr/>
          <a:lstStyle/>
          <a:p>
            <a:fld id="{B4AAACB8-FA12-4A7B-8863-71D8C3EFDD2D}" type="slidenum">
              <a:rPr lang="fi-FI" smtClean="0"/>
              <a:t>9</a:t>
            </a:fld>
            <a:endParaRPr lang="fi-FI"/>
          </a:p>
        </p:txBody>
      </p:sp>
    </p:spTree>
    <p:extLst>
      <p:ext uri="{BB962C8B-B14F-4D97-AF65-F5344CB8AC3E}">
        <p14:creationId xmlns:p14="http://schemas.microsoft.com/office/powerpoint/2010/main" val="3732183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On tärkeää, että te vanhemmat keskustelette myös yhdessä. </a:t>
            </a:r>
          </a:p>
          <a:p>
            <a:endParaRPr lang="fi-FI" dirty="0"/>
          </a:p>
          <a:p>
            <a:r>
              <a:rPr lang="fi-FI" dirty="0"/>
              <a:t>Tähän diaan voi käyttää muutaman minuutin ja jakaa vanhemmat 2-3 hengen keskusteluryhmiin.</a:t>
            </a:r>
          </a:p>
          <a:p>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b="1"/>
              <a:t>Jos aikaa keskustelulle ei ole, niin dian voi tarjota vanhempien keskusteluntueksi etu- tai jälkikäteen.</a:t>
            </a:r>
          </a:p>
          <a:p>
            <a:endParaRPr lang="fi-FI"/>
          </a:p>
        </p:txBody>
      </p:sp>
      <p:sp>
        <p:nvSpPr>
          <p:cNvPr id="4" name="Dian numeron paikkamerkki 3"/>
          <p:cNvSpPr>
            <a:spLocks noGrp="1"/>
          </p:cNvSpPr>
          <p:nvPr>
            <p:ph type="sldNum" sz="quarter" idx="5"/>
          </p:nvPr>
        </p:nvSpPr>
        <p:spPr/>
        <p:txBody>
          <a:bodyPr/>
          <a:lstStyle/>
          <a:p>
            <a:fld id="{B4AAACB8-FA12-4A7B-8863-71D8C3EFDD2D}" type="slidenum">
              <a:rPr lang="fi-FI" smtClean="0"/>
              <a:t>10</a:t>
            </a:fld>
            <a:endParaRPr lang="fi-FI"/>
          </a:p>
        </p:txBody>
      </p:sp>
    </p:spTree>
    <p:extLst>
      <p:ext uri="{BB962C8B-B14F-4D97-AF65-F5344CB8AC3E}">
        <p14:creationId xmlns:p14="http://schemas.microsoft.com/office/powerpoint/2010/main" val="3159301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4145086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3783743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Tyhjä">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8B1309-8B12-4F57-B05E-971E0657CF6D}"/>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2299076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yhjä 2">
    <p:bg>
      <p:bgPr>
        <a:solidFill>
          <a:schemeClr val="accent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11EDCA6-F27D-5B00-22D8-F83EA3FADC92}"/>
              </a:ext>
            </a:extLst>
          </p:cNvPr>
          <p:cNvPicPr>
            <a:picLocks noChangeAspect="1"/>
          </p:cNvPicPr>
          <p:nvPr userDrawn="1"/>
        </p:nvPicPr>
        <p:blipFill>
          <a:blip r:embed="rId2"/>
          <a:srcRect/>
          <a:stretch/>
        </p:blipFill>
        <p:spPr>
          <a:xfrm>
            <a:off x="9966364" y="6301048"/>
            <a:ext cx="1569426" cy="405428"/>
          </a:xfrm>
          <a:prstGeom prst="rect">
            <a:avLst/>
          </a:prstGeom>
        </p:spPr>
      </p:pic>
    </p:spTree>
    <p:extLst>
      <p:ext uri="{BB962C8B-B14F-4D97-AF65-F5344CB8AC3E}">
        <p14:creationId xmlns:p14="http://schemas.microsoft.com/office/powerpoint/2010/main" val="3771591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EA29B1-FF2C-5D44-9076-0C2ECB267F4A}"/>
              </a:ext>
            </a:extLst>
          </p:cNvPr>
          <p:cNvSpPr>
            <a:spLocks noGrp="1"/>
          </p:cNvSpPr>
          <p:nvPr>
            <p:ph type="title" orient="vert"/>
          </p:nvPr>
        </p:nvSpPr>
        <p:spPr>
          <a:xfrm>
            <a:off x="8724900" y="365125"/>
            <a:ext cx="2628900" cy="5811838"/>
          </a:xfrm>
          <a:prstGeom prst="rect">
            <a:avLst/>
          </a:prstGeom>
        </p:spPr>
        <p:txBody>
          <a:bodyPr vert="eaVert"/>
          <a:lstStyle/>
          <a:p>
            <a:r>
              <a:rPr lang="fi-FI"/>
              <a:t>Muokkaa ots. perustyyl. napsautt.</a:t>
            </a:r>
            <a:endParaRPr lang="en-UK"/>
          </a:p>
        </p:txBody>
      </p:sp>
      <p:sp>
        <p:nvSpPr>
          <p:cNvPr id="3" name="Vertical Text Placeholder 2">
            <a:extLst>
              <a:ext uri="{FF2B5EF4-FFF2-40B4-BE49-F238E27FC236}">
                <a16:creationId xmlns:a16="http://schemas.microsoft.com/office/drawing/2014/main" id="{4712C061-2248-9248-9E14-C827AD0EA249}"/>
              </a:ext>
            </a:extLst>
          </p:cNvPr>
          <p:cNvSpPr>
            <a:spLocks noGrp="1"/>
          </p:cNvSpPr>
          <p:nvPr>
            <p:ph type="body" orient="vert" idx="1"/>
          </p:nvPr>
        </p:nvSpPr>
        <p:spPr>
          <a:xfrm>
            <a:off x="838200" y="365125"/>
            <a:ext cx="7734300" cy="5811838"/>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pic>
        <p:nvPicPr>
          <p:cNvPr id="8" name="Picture 7">
            <a:extLst>
              <a:ext uri="{FF2B5EF4-FFF2-40B4-BE49-F238E27FC236}">
                <a16:creationId xmlns:a16="http://schemas.microsoft.com/office/drawing/2014/main" id="{A38B412C-FF15-0145-9A45-54D2DADA8F43}"/>
              </a:ext>
            </a:extLst>
          </p:cNvPr>
          <p:cNvPicPr>
            <a:picLocks noChangeAspect="1"/>
          </p:cNvPicPr>
          <p:nvPr userDrawn="1"/>
        </p:nvPicPr>
        <p:blipFill>
          <a:blip r:embed="rId2"/>
          <a:srcRect/>
          <a:stretch/>
        </p:blipFill>
        <p:spPr>
          <a:xfrm rot="5400000">
            <a:off x="-439372" y="5614935"/>
            <a:ext cx="1539875" cy="396979"/>
          </a:xfrm>
          <a:prstGeom prst="rect">
            <a:avLst/>
          </a:prstGeom>
        </p:spPr>
      </p:pic>
    </p:spTree>
    <p:extLst>
      <p:ext uri="{BB962C8B-B14F-4D97-AF65-F5344CB8AC3E}">
        <p14:creationId xmlns:p14="http://schemas.microsoft.com/office/powerpoint/2010/main" val="2700921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ja pystysuora teksti">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25D86D15-51D2-A24C-B04F-939835159E13}"/>
              </a:ext>
            </a:extLst>
          </p:cNvPr>
          <p:cNvSpPr>
            <a:spLocks noGrp="1"/>
          </p:cNvSpPr>
          <p:nvPr>
            <p:ph type="body" orient="vert" idx="1"/>
          </p:nvPr>
        </p:nvSpPr>
        <p:spPr>
          <a:xfrm>
            <a:off x="479425" y="576470"/>
            <a:ext cx="11233150" cy="5600493"/>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Tree>
    <p:extLst>
      <p:ext uri="{BB962C8B-B14F-4D97-AF65-F5344CB8AC3E}">
        <p14:creationId xmlns:p14="http://schemas.microsoft.com/office/powerpoint/2010/main" val="23812354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Otsikko ja teksti">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4" name="Tekstin paikkamerkki 13">
            <a:extLst>
              <a:ext uri="{FF2B5EF4-FFF2-40B4-BE49-F238E27FC236}">
                <a16:creationId xmlns:a16="http://schemas.microsoft.com/office/drawing/2014/main" id="{3271CB86-F5F0-4D77-84A3-F27880F4C910}"/>
              </a:ext>
            </a:extLst>
          </p:cNvPr>
          <p:cNvSpPr>
            <a:spLocks noGrp="1"/>
          </p:cNvSpPr>
          <p:nvPr>
            <p:ph type="body" sz="quarter" idx="13"/>
          </p:nvPr>
        </p:nvSpPr>
        <p:spPr>
          <a:xfrm>
            <a:off x="608013" y="2071757"/>
            <a:ext cx="10972800" cy="4057581"/>
          </a:xfrm>
        </p:spPr>
        <p:txBody>
          <a:bodyPr>
            <a:normAutofit/>
          </a:bodyPr>
          <a:lstStyle>
            <a:lvl1pPr marL="180975" indent="-180975">
              <a:buFont typeface="Arial" panose="020B0604020202020204" pitchFamily="34" charset="0"/>
              <a:buChar char="•"/>
              <a:defRPr sz="1450"/>
            </a:lvl1pPr>
            <a:lvl2pPr>
              <a:defRPr sz="1450"/>
            </a:lvl2pPr>
            <a:lvl3pPr>
              <a:defRPr sz="1450"/>
            </a:lvl3pPr>
            <a:lvl4pPr>
              <a:defRPr sz="1450"/>
            </a:lvl4pPr>
            <a:lvl5pPr>
              <a:defRPr sz="145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a:extLst>
              <a:ext uri="{FF2B5EF4-FFF2-40B4-BE49-F238E27FC236}">
                <a16:creationId xmlns:a16="http://schemas.microsoft.com/office/drawing/2014/main" id="{BE17CFA9-E2DB-4503-A2C8-BED3DE38A927}"/>
              </a:ext>
            </a:extLst>
          </p:cNvPr>
          <p:cNvSpPr>
            <a:spLocks noGrp="1"/>
          </p:cNvSpPr>
          <p:nvPr>
            <p:ph type="title"/>
          </p:nvPr>
        </p:nvSpPr>
        <p:spPr/>
        <p:txBody>
          <a:bodyPr/>
          <a:lstStyle/>
          <a:p>
            <a:r>
              <a:rPr lang="fi-FI"/>
              <a:t>Muokkaa ots. perustyyl. napsautt.</a:t>
            </a:r>
          </a:p>
        </p:txBody>
      </p:sp>
      <p:sp>
        <p:nvSpPr>
          <p:cNvPr id="9" name="Päivämäärän paikkamerkki 8">
            <a:extLst>
              <a:ext uri="{FF2B5EF4-FFF2-40B4-BE49-F238E27FC236}">
                <a16:creationId xmlns:a16="http://schemas.microsoft.com/office/drawing/2014/main" id="{04BA8BD5-8F86-484C-839D-2375DAB6F966}"/>
              </a:ext>
            </a:extLst>
          </p:cNvPr>
          <p:cNvSpPr>
            <a:spLocks noGrp="1"/>
          </p:cNvSpPr>
          <p:nvPr>
            <p:ph type="dt" sz="half" idx="14"/>
          </p:nvPr>
        </p:nvSpPr>
        <p:spPr/>
        <p:txBody>
          <a:bodyPr/>
          <a:lstStyle/>
          <a:p>
            <a:fld id="{E3015BEB-7825-4DBE-9AE9-387EC4266C6E}" type="datetime1">
              <a:rPr lang="fi-FI" smtClean="0"/>
              <a:t>3.8.2026</a:t>
            </a:fld>
            <a:endParaRPr lang="fi-FI"/>
          </a:p>
        </p:txBody>
      </p:sp>
      <p:sp>
        <p:nvSpPr>
          <p:cNvPr id="10" name="Alatunnisteen paikkamerkki 9">
            <a:extLst>
              <a:ext uri="{FF2B5EF4-FFF2-40B4-BE49-F238E27FC236}">
                <a16:creationId xmlns:a16="http://schemas.microsoft.com/office/drawing/2014/main" id="{564337AE-178F-471D-998C-0EA3BEA8EAB5}"/>
              </a:ext>
            </a:extLst>
          </p:cNvPr>
          <p:cNvSpPr>
            <a:spLocks noGrp="1"/>
          </p:cNvSpPr>
          <p:nvPr>
            <p:ph type="ftr" sz="quarter" idx="15"/>
          </p:nvPr>
        </p:nvSpPr>
        <p:spPr/>
        <p:txBody>
          <a:bodyPr/>
          <a:lstStyle/>
          <a:p>
            <a:pPr algn="r"/>
            <a:endParaRPr lang="fi-FI"/>
          </a:p>
        </p:txBody>
      </p:sp>
      <p:sp>
        <p:nvSpPr>
          <p:cNvPr id="11" name="Dian numeron paikkamerkki 10">
            <a:extLst>
              <a:ext uri="{FF2B5EF4-FFF2-40B4-BE49-F238E27FC236}">
                <a16:creationId xmlns:a16="http://schemas.microsoft.com/office/drawing/2014/main" id="{8C098B22-2C9E-45BB-8A39-C8A28E58521D}"/>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2615727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Otsikko ja sisältö">
    <p:spTree>
      <p:nvGrpSpPr>
        <p:cNvPr id="1" name=""/>
        <p:cNvGrpSpPr/>
        <p:nvPr/>
      </p:nvGrpSpPr>
      <p:grpSpPr>
        <a:xfrm>
          <a:off x="0" y="0"/>
          <a:ext cx="0" cy="0"/>
          <a:chOff x="0" y="0"/>
          <a:chExt cx="0" cy="0"/>
        </a:xfrm>
      </p:grpSpPr>
      <p:grpSp>
        <p:nvGrpSpPr>
          <p:cNvPr id="13" name="Ryhmä 12">
            <a:extLst>
              <a:ext uri="{FF2B5EF4-FFF2-40B4-BE49-F238E27FC236}">
                <a16:creationId xmlns:a16="http://schemas.microsoft.com/office/drawing/2014/main" id="{B8647DAE-AF06-46F2-AB6E-239DB87287DB}"/>
              </a:ext>
            </a:extLst>
          </p:cNvPr>
          <p:cNvGrpSpPr/>
          <p:nvPr userDrawn="1"/>
        </p:nvGrpSpPr>
        <p:grpSpPr>
          <a:xfrm>
            <a:off x="0" y="728870"/>
            <a:ext cx="12193200" cy="6137287"/>
            <a:chOff x="0" y="728870"/>
            <a:chExt cx="12193200" cy="6137287"/>
          </a:xfrm>
        </p:grpSpPr>
        <p:sp>
          <p:nvSpPr>
            <p:cNvPr id="7" name="Suorakulmio 6">
              <a:extLst>
                <a:ext uri="{FF2B5EF4-FFF2-40B4-BE49-F238E27FC236}">
                  <a16:creationId xmlns:a16="http://schemas.microsoft.com/office/drawing/2014/main" id="{AE5386A1-D7F6-4DB4-9D4F-F62C5392EC16}"/>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ABE151A-149C-4B17-A35C-5E4FEFAFA417}"/>
                </a:ext>
              </a:extLst>
            </p:cNvPr>
            <p:cNvSpPr/>
            <p:nvPr userDrawn="1"/>
          </p:nvSpPr>
          <p:spPr>
            <a:xfrm>
              <a:off x="154609" y="728870"/>
              <a:ext cx="11878366" cy="4887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10" name="Content Placeholder 2"/>
          <p:cNvSpPr>
            <a:spLocks noGrp="1"/>
          </p:cNvSpPr>
          <p:nvPr>
            <p:ph idx="1" hasCustomPrompt="1"/>
          </p:nvPr>
        </p:nvSpPr>
        <p:spPr>
          <a:xfrm>
            <a:off x="608400" y="2944800"/>
            <a:ext cx="10972800" cy="3087216"/>
          </a:xfrm>
        </p:spPr>
        <p:txBody>
          <a:bodyPr>
            <a:normAutofit/>
          </a:bodyPr>
          <a:lstStyle>
            <a:lvl1pPr marL="180975" indent="-180975">
              <a:buFont typeface="Arial" panose="020B0604020202020204" pitchFamily="34" charset="0"/>
              <a:buChar char="•"/>
              <a:defRPr sz="1550"/>
            </a:lvl1pPr>
            <a:lvl2pPr>
              <a:defRPr sz="1550"/>
            </a:lvl2pPr>
            <a:lvl3pPr>
              <a:defRPr sz="1550"/>
            </a:lvl3pPr>
            <a:lvl4pPr>
              <a:defRPr sz="1550"/>
            </a:lvl4pPr>
            <a:lvl5pPr>
              <a:defRPr sz="1550" baseline="0"/>
            </a:lvl5pPr>
          </a:lstStyle>
          <a:p>
            <a:pPr lvl="0"/>
            <a:r>
              <a:rPr lang="en-GB"/>
              <a:t>Asia 1. </a:t>
            </a:r>
          </a:p>
          <a:p>
            <a:pPr lvl="1"/>
            <a:r>
              <a:rPr lang="en-GB"/>
              <a:t>2. </a:t>
            </a:r>
            <a:r>
              <a:rPr lang="en-GB" err="1"/>
              <a:t>taso</a:t>
            </a:r>
            <a:endParaRPr lang="en-GB"/>
          </a:p>
          <a:p>
            <a:pPr lvl="2"/>
            <a:r>
              <a:rPr lang="en-GB"/>
              <a:t>3. </a:t>
            </a:r>
            <a:r>
              <a:rPr lang="en-GB" err="1"/>
              <a:t>taso</a:t>
            </a:r>
            <a:endParaRPr lang="en-GB"/>
          </a:p>
          <a:p>
            <a:pPr lvl="3"/>
            <a:r>
              <a:rPr lang="en-GB"/>
              <a:t>4. </a:t>
            </a:r>
            <a:r>
              <a:rPr lang="en-GB" err="1"/>
              <a:t>taso</a:t>
            </a:r>
            <a:endParaRPr lang="en-GB"/>
          </a:p>
          <a:p>
            <a:pPr lvl="4"/>
            <a:r>
              <a:rPr lang="en-GB"/>
              <a:t>5. </a:t>
            </a:r>
            <a:r>
              <a:rPr lang="en-GB" err="1"/>
              <a:t>taso</a:t>
            </a:r>
            <a:endParaRPr lang="en-US"/>
          </a:p>
        </p:txBody>
      </p:sp>
      <p:sp>
        <p:nvSpPr>
          <p:cNvPr id="11" name="Text Placeholder 7"/>
          <p:cNvSpPr>
            <a:spLocks noGrp="1"/>
          </p:cNvSpPr>
          <p:nvPr>
            <p:ph type="body" sz="quarter" idx="13" hasCustomPrompt="1"/>
          </p:nvPr>
        </p:nvSpPr>
        <p:spPr>
          <a:xfrm>
            <a:off x="608399" y="1992138"/>
            <a:ext cx="10972801" cy="737809"/>
          </a:xfrm>
        </p:spPr>
        <p:txBody>
          <a:bodyPr lIns="90000">
            <a:noAutofit/>
          </a:bodyPr>
          <a:lstStyle>
            <a:lvl1pPr marL="0" indent="0">
              <a:spcBef>
                <a:spcPts val="0"/>
              </a:spcBef>
              <a:buNone/>
              <a:defRPr sz="2150" b="0">
                <a:solidFill>
                  <a:schemeClr val="tx2"/>
                </a:solidFill>
              </a:defRPr>
            </a:lvl1pPr>
            <a:lvl2pPr>
              <a:defRPr sz="3333"/>
            </a:lvl2pPr>
            <a:lvl3pPr marL="0" indent="0">
              <a:buNone/>
              <a:defRPr sz="3333"/>
            </a:lvl3pPr>
            <a:lvl4pPr marL="0" indent="0">
              <a:buNone/>
              <a:defRPr sz="3333"/>
            </a:lvl4pPr>
            <a:lvl5pPr marL="0" indent="0">
              <a:buNone/>
              <a:defRPr sz="3333"/>
            </a:lvl5pPr>
            <a:lvl6pPr marL="2117" indent="0">
              <a:buNone/>
              <a:defRPr sz="3333" b="0" i="0">
                <a:latin typeface="Gill Sans Infant MT"/>
                <a:cs typeface="Gill Sans Infant MT"/>
              </a:defRPr>
            </a:lvl6pPr>
          </a:lstStyle>
          <a:p>
            <a:pPr lvl="0"/>
            <a:r>
              <a:rPr lang="en-GB" err="1"/>
              <a:t>Alaotsikko</a:t>
            </a:r>
            <a:endParaRPr lang="en-GB"/>
          </a:p>
        </p:txBody>
      </p:sp>
      <p:sp>
        <p:nvSpPr>
          <p:cNvPr id="6" name="Otsikko 5">
            <a:extLst>
              <a:ext uri="{FF2B5EF4-FFF2-40B4-BE49-F238E27FC236}">
                <a16:creationId xmlns:a16="http://schemas.microsoft.com/office/drawing/2014/main" id="{468AF8A2-1787-417F-B291-69B457734051}"/>
              </a:ext>
            </a:extLst>
          </p:cNvPr>
          <p:cNvSpPr>
            <a:spLocks noGrp="1"/>
          </p:cNvSpPr>
          <p:nvPr>
            <p:ph type="title"/>
          </p:nvPr>
        </p:nvSpPr>
        <p:spPr/>
        <p:txBody>
          <a:bodyPr/>
          <a:lstStyle/>
          <a:p>
            <a:r>
              <a:rPr lang="fi-FI"/>
              <a:t>Muokkaa ots. perustyyl. napsautt.</a:t>
            </a:r>
          </a:p>
        </p:txBody>
      </p:sp>
      <p:sp>
        <p:nvSpPr>
          <p:cNvPr id="14" name="Päivämäärän paikkamerkki 13">
            <a:extLst>
              <a:ext uri="{FF2B5EF4-FFF2-40B4-BE49-F238E27FC236}">
                <a16:creationId xmlns:a16="http://schemas.microsoft.com/office/drawing/2014/main" id="{30D94A28-C7C6-4574-A83D-34FD8DC83AEF}"/>
              </a:ext>
            </a:extLst>
          </p:cNvPr>
          <p:cNvSpPr>
            <a:spLocks noGrp="1"/>
          </p:cNvSpPr>
          <p:nvPr>
            <p:ph type="dt" sz="half" idx="14"/>
          </p:nvPr>
        </p:nvSpPr>
        <p:spPr/>
        <p:txBody>
          <a:bodyPr/>
          <a:lstStyle/>
          <a:p>
            <a:fld id="{A559021F-A414-49F5-8CAD-0E2864EF8E20}" type="datetime1">
              <a:rPr lang="fi-FI" smtClean="0"/>
              <a:t>3.8.2026</a:t>
            </a:fld>
            <a:endParaRPr lang="fi-FI"/>
          </a:p>
        </p:txBody>
      </p:sp>
      <p:sp>
        <p:nvSpPr>
          <p:cNvPr id="15" name="Alatunnisteen paikkamerkki 14">
            <a:extLst>
              <a:ext uri="{FF2B5EF4-FFF2-40B4-BE49-F238E27FC236}">
                <a16:creationId xmlns:a16="http://schemas.microsoft.com/office/drawing/2014/main" id="{59A10044-007A-4308-BCA2-77F0D069ECC6}"/>
              </a:ext>
            </a:extLst>
          </p:cNvPr>
          <p:cNvSpPr>
            <a:spLocks noGrp="1"/>
          </p:cNvSpPr>
          <p:nvPr>
            <p:ph type="ftr" sz="quarter" idx="15"/>
          </p:nvPr>
        </p:nvSpPr>
        <p:spPr/>
        <p:txBody>
          <a:bodyPr/>
          <a:lstStyle/>
          <a:p>
            <a:pPr algn="r"/>
            <a:endParaRPr lang="fi-FI"/>
          </a:p>
        </p:txBody>
      </p:sp>
      <p:sp>
        <p:nvSpPr>
          <p:cNvPr id="16" name="Dian numeron paikkamerkki 15">
            <a:extLst>
              <a:ext uri="{FF2B5EF4-FFF2-40B4-BE49-F238E27FC236}">
                <a16:creationId xmlns:a16="http://schemas.microsoft.com/office/drawing/2014/main" id="{50350EBE-ED4B-45A3-8062-3C0E3233C050}"/>
              </a:ext>
            </a:extLst>
          </p:cNvPr>
          <p:cNvSpPr>
            <a:spLocks noGrp="1"/>
          </p:cNvSpPr>
          <p:nvPr>
            <p:ph type="sldNum" sz="quarter" idx="16"/>
          </p:nvPr>
        </p:nvSpPr>
        <p:spPr/>
        <p:txBody>
          <a:bodyPr/>
          <a:lstStyle/>
          <a:p>
            <a:fld id="{25B51FA9-C359-41E0-A72C-9DE2CFE94E34}" type="slidenum">
              <a:rPr lang="fi-FI" smtClean="0"/>
              <a:pPr/>
              <a:t>‹#›</a:t>
            </a:fld>
            <a:endParaRPr lang="fi-FI"/>
          </a:p>
        </p:txBody>
      </p:sp>
    </p:spTree>
    <p:extLst>
      <p:ext uri="{BB962C8B-B14F-4D97-AF65-F5344CB8AC3E}">
        <p14:creationId xmlns:p14="http://schemas.microsoft.com/office/powerpoint/2010/main" val="39150108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569885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Leipäteksti ja Kuva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584198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5821615" cy="905256"/>
          </a:xfrm>
        </p:spPr>
        <p:txBody>
          <a:bodyPr/>
          <a:lstStyle/>
          <a:p>
            <a:r>
              <a:rPr lang="fi-FI"/>
              <a:t>Muokkaa </a:t>
            </a:r>
            <a:r>
              <a:rPr lang="fi-FI" err="1"/>
              <a:t>ots</a:t>
            </a:r>
            <a:r>
              <a:rPr lang="fi-FI"/>
              <a:t>. </a:t>
            </a:r>
            <a:r>
              <a:rPr lang="fi-FI" err="1"/>
              <a:t>perustyyl</a:t>
            </a:r>
            <a:r>
              <a:rPr lang="fi-FI"/>
              <a:t>. </a:t>
            </a:r>
            <a:r>
              <a:rPr lang="fi-FI" err="1"/>
              <a:t>napsautt</a:t>
            </a:r>
            <a:r>
              <a:rPr lang="fi-FI"/>
              <a:t>.</a:t>
            </a:r>
            <a:endParaRPr lang="en-UK"/>
          </a:p>
        </p:txBody>
      </p:sp>
      <p:sp>
        <p:nvSpPr>
          <p:cNvPr id="5" name="Kuvan paikkamerkki 4">
            <a:extLst>
              <a:ext uri="{FF2B5EF4-FFF2-40B4-BE49-F238E27FC236}">
                <a16:creationId xmlns:a16="http://schemas.microsoft.com/office/drawing/2014/main" id="{F508B7F0-2CA1-F121-D5E9-0312629E2C03}"/>
              </a:ext>
            </a:extLst>
          </p:cNvPr>
          <p:cNvSpPr>
            <a:spLocks noGrp="1"/>
          </p:cNvSpPr>
          <p:nvPr>
            <p:ph type="pic" sz="quarter" idx="10"/>
          </p:nvPr>
        </p:nvSpPr>
        <p:spPr>
          <a:xfrm>
            <a:off x="6838950" y="639763"/>
            <a:ext cx="5097463" cy="5641975"/>
          </a:xfrm>
        </p:spPr>
        <p:txBody>
          <a:bodyPr/>
          <a:lstStyle>
            <a:lvl1pPr>
              <a:defRPr/>
            </a:lvl1pPr>
          </a:lstStyle>
          <a:p>
            <a:r>
              <a:rPr lang="fi-FI"/>
              <a:t>Lisää kuva</a:t>
            </a:r>
          </a:p>
        </p:txBody>
      </p:sp>
    </p:spTree>
    <p:extLst>
      <p:ext uri="{BB962C8B-B14F-4D97-AF65-F5344CB8AC3E}">
        <p14:creationId xmlns:p14="http://schemas.microsoft.com/office/powerpoint/2010/main" val="2818320900"/>
      </p:ext>
    </p:extLst>
  </p:cSld>
  <p:clrMapOvr>
    <a:masterClrMapping/>
  </p:clrMapOvr>
  <p:hf hdr="0" ftr="0" dt="0"/>
  <p:extLst>
    <p:ext uri="{DCECCB84-F9BA-43D5-87BE-67443E8EF086}">
      <p15:sldGuideLst xmlns:p15="http://schemas.microsoft.com/office/powerpoint/2012/main">
        <p15:guide id="1"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Otsikkodia 2">
    <p:spTree>
      <p:nvGrpSpPr>
        <p:cNvPr id="1" name=""/>
        <p:cNvGrpSpPr/>
        <p:nvPr/>
      </p:nvGrpSpPr>
      <p:grpSpPr>
        <a:xfrm>
          <a:off x="0" y="0"/>
          <a:ext cx="0" cy="0"/>
          <a:chOff x="0" y="0"/>
          <a:chExt cx="0" cy="0"/>
        </a:xfrm>
      </p:grpSpPr>
      <p:sp>
        <p:nvSpPr>
          <p:cNvPr id="22" name="Suorakulmio 21">
            <a:extLst>
              <a:ext uri="{FF2B5EF4-FFF2-40B4-BE49-F238E27FC236}">
                <a16:creationId xmlns:a16="http://schemas.microsoft.com/office/drawing/2014/main" id="{CA9AC076-A430-4CDB-862D-6C643623B1C5}"/>
              </a:ext>
            </a:extLst>
          </p:cNvPr>
          <p:cNvSpPr/>
          <p:nvPr userDrawn="1"/>
        </p:nvSpPr>
        <p:spPr>
          <a:xfrm>
            <a:off x="0" y="1970157"/>
            <a:ext cx="12193200" cy="48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Picture Placeholder 10"/>
          <p:cNvSpPr>
            <a:spLocks noGrp="1"/>
          </p:cNvSpPr>
          <p:nvPr userDrawn="1">
            <p:ph type="pic" sz="quarter" idx="11" hasCustomPrompt="1"/>
          </p:nvPr>
        </p:nvSpPr>
        <p:spPr>
          <a:xfrm>
            <a:off x="155575" y="159026"/>
            <a:ext cx="11880850" cy="6528904"/>
          </a:xfrm>
          <a:solidFill>
            <a:srgbClr val="DDE2E5"/>
          </a:solidFill>
        </p:spPr>
        <p:txBody>
          <a:bodyPr>
            <a:normAutofit/>
          </a:bodyPr>
          <a:lstStyle>
            <a:lvl1pPr marL="0" indent="0">
              <a:buNone/>
              <a:defRPr sz="1500" baseline="0"/>
            </a:lvl1pPr>
          </a:lstStyle>
          <a:p>
            <a:r>
              <a:rPr lang="en-GB" err="1"/>
              <a:t>Vedä</a:t>
            </a:r>
            <a:r>
              <a:rPr lang="en-GB"/>
              <a:t> </a:t>
            </a:r>
            <a:r>
              <a:rPr lang="en-GB" err="1"/>
              <a:t>kuva</a:t>
            </a:r>
            <a:r>
              <a:rPr lang="en-GB"/>
              <a:t> </a:t>
            </a:r>
            <a:r>
              <a:rPr lang="en-GB" err="1"/>
              <a:t>tähän</a:t>
            </a:r>
            <a:r>
              <a:rPr lang="en-GB"/>
              <a:t> </a:t>
            </a:r>
            <a:r>
              <a:rPr lang="en-GB" err="1"/>
              <a:t>laatikkoon</a:t>
            </a:r>
            <a:r>
              <a:rPr lang="en-GB"/>
              <a:t> tai </a:t>
            </a:r>
            <a:r>
              <a:rPr lang="en-GB" err="1"/>
              <a:t>klikkaa</a:t>
            </a:r>
            <a:r>
              <a:rPr lang="en-GB"/>
              <a:t> </a:t>
            </a:r>
            <a:r>
              <a:rPr lang="en-GB" err="1"/>
              <a:t>ikonia</a:t>
            </a:r>
            <a:r>
              <a:rPr lang="en-GB"/>
              <a:t> </a:t>
            </a:r>
            <a:r>
              <a:rPr lang="en-GB" err="1"/>
              <a:t>lisätäksesi</a:t>
            </a:r>
            <a:r>
              <a:rPr lang="en-GB"/>
              <a:t> </a:t>
            </a:r>
            <a:r>
              <a:rPr lang="en-GB" err="1"/>
              <a:t>sen</a:t>
            </a:r>
            <a:endParaRPr lang="en-US"/>
          </a:p>
        </p:txBody>
      </p:sp>
      <p:sp>
        <p:nvSpPr>
          <p:cNvPr id="20" name="Tekstin paikkamerkki 5">
            <a:extLst>
              <a:ext uri="{FF2B5EF4-FFF2-40B4-BE49-F238E27FC236}">
                <a16:creationId xmlns:a16="http://schemas.microsoft.com/office/drawing/2014/main" id="{757B6CE4-242B-47FD-8C53-DE4160AA8A90}"/>
              </a:ext>
            </a:extLst>
          </p:cNvPr>
          <p:cNvSpPr>
            <a:spLocks noGrp="1"/>
          </p:cNvSpPr>
          <p:nvPr>
            <p:ph type="body" sz="quarter" idx="12" hasCustomPrompt="1"/>
          </p:nvPr>
        </p:nvSpPr>
        <p:spPr>
          <a:xfrm>
            <a:off x="8635794" y="4652488"/>
            <a:ext cx="2952000" cy="1098000"/>
          </a:xfrm>
          <a:blipFill>
            <a:blip r:embed="rId2"/>
            <a:stretch>
              <a:fillRect/>
            </a:stretch>
          </a:blipFill>
        </p:spPr>
        <p:txBody>
          <a:bodyPr anchor="ctr" anchorCtr="0">
            <a:normAutofit/>
          </a:bodyPr>
          <a:lstStyle>
            <a:lvl1pPr marL="0" indent="0" algn="ctr">
              <a:spcBef>
                <a:spcPts val="0"/>
              </a:spcBef>
              <a:buNone/>
              <a:defRPr sz="100"/>
            </a:lvl1pPr>
          </a:lstStyle>
          <a:p>
            <a:pPr lvl="0"/>
            <a:r>
              <a:rPr lang="fi-FI"/>
              <a:t> </a:t>
            </a:r>
          </a:p>
        </p:txBody>
      </p:sp>
      <p:sp>
        <p:nvSpPr>
          <p:cNvPr id="2" name="Otsikko 1"/>
          <p:cNvSpPr>
            <a:spLocks noGrp="1"/>
          </p:cNvSpPr>
          <p:nvPr userDrawn="1">
            <p:ph type="ctrTitle" hasCustomPrompt="1"/>
          </p:nvPr>
        </p:nvSpPr>
        <p:spPr>
          <a:xfrm>
            <a:off x="6384032" y="3657261"/>
            <a:ext cx="5198368" cy="1119466"/>
          </a:xfrm>
          <a:prstGeom prst="roundRect">
            <a:avLst>
              <a:gd name="adj" fmla="val 7086"/>
            </a:avLst>
          </a:prstGeom>
          <a:solidFill>
            <a:schemeClr val="bg1"/>
          </a:solidFill>
        </p:spPr>
        <p:txBody>
          <a:bodyPr wrap="square" lIns="90000" tIns="180000" rIns="90000" anchor="b" anchorCtr="0">
            <a:spAutoFit/>
          </a:bodyPr>
          <a:lstStyle>
            <a:lvl1pPr marL="539750" indent="-539750" algn="r">
              <a:lnSpc>
                <a:spcPct val="85000"/>
              </a:lnSpc>
              <a:defRPr sz="6850"/>
            </a:lvl1pPr>
          </a:lstStyle>
          <a:p>
            <a:r>
              <a:rPr lang="fi-FI"/>
              <a:t>OTSIKKO</a:t>
            </a:r>
          </a:p>
        </p:txBody>
      </p:sp>
      <p:sp>
        <p:nvSpPr>
          <p:cNvPr id="10" name="Tekstin paikkamerkki 5">
            <a:extLst>
              <a:ext uri="{FF2B5EF4-FFF2-40B4-BE49-F238E27FC236}">
                <a16:creationId xmlns:a16="http://schemas.microsoft.com/office/drawing/2014/main" id="{BE60F60F-A6B4-4F04-9A0C-288331427B98}"/>
              </a:ext>
            </a:extLst>
          </p:cNvPr>
          <p:cNvSpPr>
            <a:spLocks noGrp="1"/>
          </p:cNvSpPr>
          <p:nvPr>
            <p:ph type="body" sz="quarter" idx="13" hasCustomPrompt="1"/>
          </p:nvPr>
        </p:nvSpPr>
        <p:spPr>
          <a:xfrm>
            <a:off x="-198783" y="614017"/>
            <a:ext cx="5591728" cy="5685416"/>
          </a:xfrm>
          <a:blipFill>
            <a:blip r:embed="rId3"/>
            <a:stretch>
              <a:fillRect/>
            </a:stretch>
          </a:blipFill>
        </p:spPr>
        <p:txBody>
          <a:bodyPr anchor="ctr" anchorCtr="0">
            <a:normAutofit/>
          </a:bodyPr>
          <a:lstStyle>
            <a:lvl1pPr marL="0" indent="0" algn="ctr">
              <a:spcBef>
                <a:spcPts val="0"/>
              </a:spcBef>
              <a:buNone/>
              <a:defRPr sz="100"/>
            </a:lvl1pPr>
          </a:lstStyle>
          <a:p>
            <a:pPr lvl="0"/>
            <a:r>
              <a:rPr lang="fi-FI"/>
              <a:t> </a:t>
            </a:r>
          </a:p>
        </p:txBody>
      </p:sp>
    </p:spTree>
    <p:extLst>
      <p:ext uri="{BB962C8B-B14F-4D97-AF65-F5344CB8AC3E}">
        <p14:creationId xmlns:p14="http://schemas.microsoft.com/office/powerpoint/2010/main" val="3027908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elastakaa Lapset">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71B573-4064-4E6C-AB4B-578B45CB4EF8}"/>
              </a:ext>
            </a:extLst>
          </p:cNvPr>
          <p:cNvPicPr>
            <a:picLocks noChangeAspect="1"/>
          </p:cNvPicPr>
          <p:nvPr userDrawn="1"/>
        </p:nvPicPr>
        <p:blipFill>
          <a:blip r:embed="rId2"/>
          <a:srcRect/>
          <a:stretch/>
        </p:blipFill>
        <p:spPr>
          <a:xfrm>
            <a:off x="2765215" y="2568563"/>
            <a:ext cx="6661570" cy="1720875"/>
          </a:xfrm>
          <a:prstGeom prst="rect">
            <a:avLst/>
          </a:prstGeom>
        </p:spPr>
      </p:pic>
    </p:spTree>
    <p:extLst>
      <p:ext uri="{BB962C8B-B14F-4D97-AF65-F5344CB8AC3E}">
        <p14:creationId xmlns:p14="http://schemas.microsoft.com/office/powerpoint/2010/main" val="14145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01361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3253187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Otsikko, puna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9503185" cy="905256"/>
          </a:xfrm>
        </p:spPr>
        <p:txBody>
          <a:bodyPr/>
          <a:lstStyle/>
          <a:p>
            <a:r>
              <a:rPr lang="fi-FI"/>
              <a:t>Muokkaa ots. perustyyl. napsautt.</a:t>
            </a:r>
            <a:endParaRPr lang="en-UK"/>
          </a:p>
        </p:txBody>
      </p:sp>
    </p:spTree>
    <p:extLst>
      <p:ext uri="{BB962C8B-B14F-4D97-AF65-F5344CB8AC3E}">
        <p14:creationId xmlns:p14="http://schemas.microsoft.com/office/powerpoint/2010/main" val="158853952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tsikko ja sisältö, puna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32104" y="1805142"/>
            <a:ext cx="9523556" cy="4476750"/>
          </a:xfrm>
          <a:prstGeom prst="rect">
            <a:avLst/>
          </a:prstGeom>
        </p:spPr>
        <p:txBody>
          <a:bodyPr/>
          <a:lstStyle>
            <a:lvl1pPr marL="0" indent="0">
              <a:buClr>
                <a:schemeClr val="accent1"/>
              </a:buClr>
              <a:buFont typeface="Arial" panose="020B0604020202020204" pitchFamily="34" charset="0"/>
              <a:buNone/>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832104" y="640184"/>
            <a:ext cx="9503185" cy="905256"/>
          </a:xfrm>
        </p:spPr>
        <p:txBody>
          <a:bodyPr/>
          <a:lstStyle/>
          <a:p>
            <a:r>
              <a:rPr lang="fi-FI"/>
              <a:t>Muokkaa ots. perustyyl. napsautt.</a:t>
            </a:r>
            <a:endParaRPr lang="en-UK"/>
          </a:p>
        </p:txBody>
      </p:sp>
    </p:spTree>
    <p:extLst>
      <p:ext uri="{BB962C8B-B14F-4D97-AF65-F5344CB8AC3E}">
        <p14:creationId xmlns:p14="http://schemas.microsoft.com/office/powerpoint/2010/main" val="299208523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so kuva, sisältö oikealla">
    <p:spTree>
      <p:nvGrpSpPr>
        <p:cNvPr id="1" name=""/>
        <p:cNvGrpSpPr/>
        <p:nvPr/>
      </p:nvGrpSpPr>
      <p:grpSpPr>
        <a:xfrm>
          <a:off x="0" y="0"/>
          <a:ext cx="0" cy="0"/>
          <a:chOff x="0" y="0"/>
          <a:chExt cx="0" cy="0"/>
        </a:xfrm>
      </p:grpSpPr>
      <p:sp>
        <p:nvSpPr>
          <p:cNvPr id="6" name="Kuvan paikkamerkki 5">
            <a:extLst>
              <a:ext uri="{FF2B5EF4-FFF2-40B4-BE49-F238E27FC236}">
                <a16:creationId xmlns:a16="http://schemas.microsoft.com/office/drawing/2014/main" id="{B8D492DB-B815-0021-877B-CB3084356A28}"/>
              </a:ext>
            </a:extLst>
          </p:cNvPr>
          <p:cNvSpPr>
            <a:spLocks noGrp="1"/>
          </p:cNvSpPr>
          <p:nvPr>
            <p:ph type="pic" sz="quarter" idx="10"/>
          </p:nvPr>
        </p:nvSpPr>
        <p:spPr>
          <a:xfrm>
            <a:off x="0" y="0"/>
            <a:ext cx="5469148" cy="6858000"/>
          </a:xfrm>
        </p:spPr>
        <p:txBody>
          <a:bodyPr/>
          <a:lstStyle>
            <a:lvl1pPr>
              <a:defRPr/>
            </a:lvl1pPr>
          </a:lstStyle>
          <a:p>
            <a:r>
              <a:rPr lang="fi-FI"/>
              <a:t>Lisää kuva napsauttamalla kuvaketta</a:t>
            </a: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5800029" y="1710874"/>
            <a:ext cx="5936341" cy="4476750"/>
          </a:xfrm>
          <a:prstGeom prst="rect">
            <a:avLst/>
          </a:prstGeom>
        </p:spPr>
        <p:txBody>
          <a:bodyPr/>
          <a:lstStyle>
            <a:lvl1pPr marL="0" indent="0">
              <a:buClr>
                <a:schemeClr val="accent1"/>
              </a:buClr>
              <a:buFont typeface="Arial" panose="020B0604020202020204" pitchFamily="34" charset="0"/>
              <a:buNone/>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a:xfrm>
            <a:off x="5800030" y="527062"/>
            <a:ext cx="5936341" cy="905256"/>
          </a:xfrm>
        </p:spPr>
        <p:txBody>
          <a:bodyPr/>
          <a:lstStyle/>
          <a:p>
            <a:r>
              <a:rPr lang="fi-FI"/>
              <a:t>Muokkaa ots. perustyyl. napsautt.</a:t>
            </a:r>
            <a:endParaRPr lang="en-UK"/>
          </a:p>
        </p:txBody>
      </p:sp>
    </p:spTree>
    <p:extLst>
      <p:ext uri="{BB962C8B-B14F-4D97-AF65-F5344CB8AC3E}">
        <p14:creationId xmlns:p14="http://schemas.microsoft.com/office/powerpoint/2010/main" val="260247039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BDF8-3294-F243-8E02-B6435E5E5394}"/>
              </a:ext>
            </a:extLst>
          </p:cNvPr>
          <p:cNvSpPr>
            <a:spLocks noGrp="1"/>
          </p:cNvSpPr>
          <p:nvPr>
            <p:ph type="ctrTitle"/>
          </p:nvPr>
        </p:nvSpPr>
        <p:spPr>
          <a:xfrm>
            <a:off x="1524000" y="1268413"/>
            <a:ext cx="9144000" cy="2241550"/>
          </a:xfrm>
          <a:prstGeom prst="rect">
            <a:avLst/>
          </a:prstGeom>
        </p:spPr>
        <p:txBody>
          <a:bodyPr anchor="b"/>
          <a:lstStyle>
            <a:lvl1pPr algn="ctr">
              <a:defRPr sz="6000"/>
            </a:lvl1pPr>
          </a:lstStyle>
          <a:p>
            <a:r>
              <a:rPr lang="fi-FI"/>
              <a:t>Muokkaa ots. perustyyl. napsautt.</a:t>
            </a:r>
            <a:endParaRPr lang="en-UK"/>
          </a:p>
        </p:txBody>
      </p:sp>
      <p:sp>
        <p:nvSpPr>
          <p:cNvPr id="3" name="Subtitle 2">
            <a:extLst>
              <a:ext uri="{FF2B5EF4-FFF2-40B4-BE49-F238E27FC236}">
                <a16:creationId xmlns:a16="http://schemas.microsoft.com/office/drawing/2014/main" id="{2E6F2B1C-7582-114C-B870-5C836A68055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K"/>
          </a:p>
        </p:txBody>
      </p:sp>
    </p:spTree>
    <p:extLst>
      <p:ext uri="{BB962C8B-B14F-4D97-AF65-F5344CB8AC3E}">
        <p14:creationId xmlns:p14="http://schemas.microsoft.com/office/powerpoint/2010/main" val="136555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9505CB6B-B954-8D4C-A951-369C766E6EC5}"/>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2A6A816-062C-43A9-9196-6111219BE960}"/>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275317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ja sisältö ORANSSI">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507C89-5F1B-9D47-9498-3C7F4510D874}"/>
              </a:ext>
            </a:extLst>
          </p:cNvPr>
          <p:cNvSpPr/>
          <p:nvPr userDrawn="1"/>
        </p:nvSpPr>
        <p:spPr>
          <a:xfrm>
            <a:off x="0" y="0"/>
            <a:ext cx="479425"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E5923481-21D1-8E46-828B-4243BA1244B4}"/>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E6386036-21EF-4A07-A6CE-792BE9344D37}"/>
              </a:ext>
            </a:extLst>
          </p:cNvPr>
          <p:cNvSpPr>
            <a:spLocks noGrp="1"/>
          </p:cNvSpPr>
          <p:nvPr>
            <p:ph type="title"/>
          </p:nvPr>
        </p:nvSpPr>
        <p:spPr/>
        <p:txBody>
          <a:bodyPr/>
          <a:lstStyle/>
          <a:p>
            <a:r>
              <a:rPr lang="fi-FI"/>
              <a:t>Muokkaa </a:t>
            </a:r>
            <a:r>
              <a:rPr lang="fi-FI" err="1"/>
              <a:t>ots</a:t>
            </a:r>
            <a:r>
              <a:rPr lang="fi-FI"/>
              <a:t>. </a:t>
            </a:r>
            <a:r>
              <a:rPr lang="fi-FI" err="1"/>
              <a:t>perustyyl</a:t>
            </a:r>
            <a:r>
              <a:rPr lang="fi-FI"/>
              <a:t>. </a:t>
            </a:r>
            <a:r>
              <a:rPr lang="fi-FI" err="1"/>
              <a:t>napsautt</a:t>
            </a:r>
            <a:r>
              <a:rPr lang="fi-FI"/>
              <a:t>.</a:t>
            </a:r>
            <a:endParaRPr lang="en-UK"/>
          </a:p>
        </p:txBody>
      </p:sp>
    </p:spTree>
    <p:extLst>
      <p:ext uri="{BB962C8B-B14F-4D97-AF65-F5344CB8AC3E}">
        <p14:creationId xmlns:p14="http://schemas.microsoft.com/office/powerpoint/2010/main" val="3019534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sisältö PURPPURA">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BC083B-0971-EE44-8965-5C1B1EAA73A2}"/>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A93DC165-D8C6-2C4D-87D0-E01DC0039D82}"/>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BF869DD1-EE61-4EBD-99D0-03078588FC7A}"/>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929610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sisältö TE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A1ED10-E662-2740-A36A-71074A6507B1}"/>
              </a:ext>
            </a:extLst>
          </p:cNvPr>
          <p:cNvSpPr/>
          <p:nvPr userDrawn="1"/>
        </p:nvSpPr>
        <p:spPr>
          <a:xfrm>
            <a:off x="0" y="0"/>
            <a:ext cx="479425"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51C3D6C7-3B5C-BB42-9770-788A38938171}"/>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A84D9912-D5BE-49AD-A7AB-3DC8A9B05312}"/>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976106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sisältö VIHREÄ">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04226F4-18C7-4D48-8BBF-042243518ECB}"/>
              </a:ext>
            </a:extLst>
          </p:cNvPr>
          <p:cNvSpPr/>
          <p:nvPr userDrawn="1"/>
        </p:nvSpPr>
        <p:spPr>
          <a:xfrm>
            <a:off x="0" y="0"/>
            <a:ext cx="479425" cy="6858000"/>
          </a:xfrm>
          <a:prstGeom prst="rect">
            <a:avLst/>
          </a:prstGeom>
          <a:solidFill>
            <a:srgbClr val="71CC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
        <p:nvSpPr>
          <p:cNvPr id="3" name="Content Placeholder 2">
            <a:extLst>
              <a:ext uri="{FF2B5EF4-FFF2-40B4-BE49-F238E27FC236}">
                <a16:creationId xmlns:a16="http://schemas.microsoft.com/office/drawing/2014/main" id="{30D888EF-8511-8447-84C9-54FE5B1BCC73}"/>
              </a:ext>
            </a:extLst>
          </p:cNvPr>
          <p:cNvSpPr>
            <a:spLocks noGrp="1"/>
          </p:cNvSpPr>
          <p:nvPr>
            <p:ph idx="1"/>
          </p:nvPr>
        </p:nvSpPr>
        <p:spPr>
          <a:xfrm>
            <a:off x="811733" y="1805142"/>
            <a:ext cx="9523556" cy="447675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2" name="Title 1">
            <a:extLst>
              <a:ext uri="{FF2B5EF4-FFF2-40B4-BE49-F238E27FC236}">
                <a16:creationId xmlns:a16="http://schemas.microsoft.com/office/drawing/2014/main" id="{555AA1C7-A8C7-4EE0-83BE-36035D8460C5}"/>
              </a:ext>
            </a:extLst>
          </p:cNvPr>
          <p:cNvSpPr>
            <a:spLocks noGrp="1"/>
          </p:cNvSpPr>
          <p:nvPr>
            <p:ph type="title"/>
          </p:nvPr>
        </p:nvSpPr>
        <p:spPr/>
        <p:txBody>
          <a:bodyPr/>
          <a:lstStyle/>
          <a:p>
            <a:r>
              <a:rPr lang="fi-FI"/>
              <a:t>Muokkaa ots. perustyyl. napsautt.</a:t>
            </a:r>
            <a:endParaRPr lang="en-UK"/>
          </a:p>
        </p:txBody>
      </p:sp>
    </p:spTree>
    <p:extLst>
      <p:ext uri="{BB962C8B-B14F-4D97-AF65-F5344CB8AC3E}">
        <p14:creationId xmlns:p14="http://schemas.microsoft.com/office/powerpoint/2010/main" val="1702610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uri Kuva">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4830938-9E79-4F9C-AB82-F47C6100B0F1}"/>
              </a:ext>
            </a:extLst>
          </p:cNvPr>
          <p:cNvSpPr>
            <a:spLocks noGrp="1"/>
          </p:cNvSpPr>
          <p:nvPr>
            <p:ph type="pic" sz="quarter" idx="10"/>
          </p:nvPr>
        </p:nvSpPr>
        <p:spPr>
          <a:xfrm>
            <a:off x="479425" y="257175"/>
            <a:ext cx="11501438" cy="6051550"/>
          </a:xfrm>
        </p:spPr>
        <p:txBody>
          <a:bodyPr/>
          <a:lstStyle/>
          <a:p>
            <a:r>
              <a:rPr lang="fi-FI"/>
              <a:t>Lisää kuva napsauttamalla kuvaketta</a:t>
            </a:r>
            <a:endParaRPr lang="en-UK"/>
          </a:p>
        </p:txBody>
      </p:sp>
      <p:sp>
        <p:nvSpPr>
          <p:cNvPr id="7" name="Rectangle 6">
            <a:extLst>
              <a:ext uri="{FF2B5EF4-FFF2-40B4-BE49-F238E27FC236}">
                <a16:creationId xmlns:a16="http://schemas.microsoft.com/office/drawing/2014/main" id="{D24DC62C-F264-B946-B162-E7602E2A3E60}"/>
              </a:ext>
            </a:extLst>
          </p:cNvPr>
          <p:cNvSpPr/>
          <p:nvPr userDrawn="1"/>
        </p:nvSpPr>
        <p:spPr>
          <a:xfrm>
            <a:off x="0" y="0"/>
            <a:ext cx="479425"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Gill Sans Infant Std"/>
              <a:cs typeface="Gill Sans Infant Std"/>
            </a:endParaRPr>
          </a:p>
        </p:txBody>
      </p:sp>
    </p:spTree>
    <p:extLst>
      <p:ext uri="{BB962C8B-B14F-4D97-AF65-F5344CB8AC3E}">
        <p14:creationId xmlns:p14="http://schemas.microsoft.com/office/powerpoint/2010/main" val="259619321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image" Target="../media/image1.png"/><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theme" Target="../theme/theme2.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4"/>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3746645623"/>
      </p:ext>
    </p:extLst>
  </p:cSld>
  <p:clrMap bg1="lt1" tx1="dk1" bg2="lt2" tx2="dk2" accent1="accent1" accent2="accent2" accent3="accent3" accent4="accent4" accent5="accent5" accent6="accent6" hlink="hlink" folHlink="folHlink"/>
  <p:sldLayoutIdLst>
    <p:sldLayoutId id="2147483651" r:id="rId1"/>
    <p:sldLayoutId id="2147483654"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userDrawn="1">
          <p15:clr>
            <a:srgbClr val="F26B43"/>
          </p15:clr>
        </p15:guide>
        <p15:guide id="2" pos="3840" userDrawn="1">
          <p15:clr>
            <a:srgbClr val="F26B43"/>
          </p15:clr>
        </p15:guide>
        <p15:guide id="3" orient="horz" pos="1049" userDrawn="1">
          <p15:clr>
            <a:srgbClr val="F26B43"/>
          </p15:clr>
        </p15:guide>
        <p15:guide id="4" orient="horz" pos="3974" userDrawn="1">
          <p15:clr>
            <a:srgbClr val="F26B43"/>
          </p15:clr>
        </p15:guide>
        <p15:guide id="5" pos="302" userDrawn="1">
          <p15:clr>
            <a:srgbClr val="F26B43"/>
          </p15:clr>
        </p15:guide>
        <p15:guide id="6" pos="7378" userDrawn="1">
          <p15:clr>
            <a:srgbClr val="F26B43"/>
          </p15:clr>
        </p15:guide>
        <p15:guide id="7" pos="506" userDrawn="1">
          <p15:clr>
            <a:srgbClr val="F26B43"/>
          </p15:clr>
        </p15:guide>
        <p15:guide id="8" orient="horz" pos="41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5BA18A-3EF3-4F77-BA84-CFDEC376884C}"/>
              </a:ext>
            </a:extLst>
          </p:cNvPr>
          <p:cNvPicPr>
            <a:picLocks noChangeAspect="1"/>
          </p:cNvPicPr>
          <p:nvPr userDrawn="1"/>
        </p:nvPicPr>
        <p:blipFill>
          <a:blip r:embed="rId24"/>
          <a:srcRect/>
          <a:stretch/>
        </p:blipFill>
        <p:spPr>
          <a:xfrm>
            <a:off x="10360152" y="6382564"/>
            <a:ext cx="1258423" cy="325087"/>
          </a:xfrm>
          <a:prstGeom prst="rect">
            <a:avLst/>
          </a:prstGeom>
        </p:spPr>
      </p:pic>
      <p:sp>
        <p:nvSpPr>
          <p:cNvPr id="2" name="Title Placeholder 1">
            <a:extLst>
              <a:ext uri="{FF2B5EF4-FFF2-40B4-BE49-F238E27FC236}">
                <a16:creationId xmlns:a16="http://schemas.microsoft.com/office/drawing/2014/main" id="{ADB3B62D-B5F3-43D5-AF61-262F4EDB8658}"/>
              </a:ext>
            </a:extLst>
          </p:cNvPr>
          <p:cNvSpPr>
            <a:spLocks noGrp="1"/>
          </p:cNvSpPr>
          <p:nvPr>
            <p:ph type="title"/>
          </p:nvPr>
        </p:nvSpPr>
        <p:spPr>
          <a:xfrm>
            <a:off x="832104" y="640184"/>
            <a:ext cx="9528048" cy="905256"/>
          </a:xfrm>
          <a:prstGeom prst="rect">
            <a:avLst/>
          </a:prstGeom>
        </p:spPr>
        <p:txBody>
          <a:bodyPr vert="horz" lIns="91440" tIns="45720" rIns="91440" bIns="45720" rtlCol="0" anchor="ctr">
            <a:normAutofit/>
          </a:bodyPr>
          <a:lstStyle/>
          <a:p>
            <a:r>
              <a:rPr lang="fi-FI"/>
              <a:t>Muokkaa ots. perustyyl. napsautt.</a:t>
            </a:r>
            <a:endParaRPr lang="en-UK"/>
          </a:p>
        </p:txBody>
      </p:sp>
      <p:sp>
        <p:nvSpPr>
          <p:cNvPr id="3" name="Text Placeholder 2">
            <a:extLst>
              <a:ext uri="{FF2B5EF4-FFF2-40B4-BE49-F238E27FC236}">
                <a16:creationId xmlns:a16="http://schemas.microsoft.com/office/drawing/2014/main" id="{7782A019-0712-4C58-B69B-2E930E508FE7}"/>
              </a:ext>
            </a:extLst>
          </p:cNvPr>
          <p:cNvSpPr>
            <a:spLocks noGrp="1"/>
          </p:cNvSpPr>
          <p:nvPr>
            <p:ph type="body" idx="1"/>
          </p:nvPr>
        </p:nvSpPr>
        <p:spPr>
          <a:xfrm>
            <a:off x="813816" y="1673351"/>
            <a:ext cx="9528048" cy="46353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K"/>
          </a:p>
        </p:txBody>
      </p:sp>
      <p:sp>
        <p:nvSpPr>
          <p:cNvPr id="4" name="Date Placeholder 3">
            <a:extLst>
              <a:ext uri="{FF2B5EF4-FFF2-40B4-BE49-F238E27FC236}">
                <a16:creationId xmlns:a16="http://schemas.microsoft.com/office/drawing/2014/main" id="{E6990B4C-104C-4581-BE11-4D52BE864CF9}"/>
              </a:ext>
            </a:extLst>
          </p:cNvPr>
          <p:cNvSpPr>
            <a:spLocks noGrp="1"/>
          </p:cNvSpPr>
          <p:nvPr>
            <p:ph type="dt" sz="half" idx="2"/>
          </p:nvPr>
        </p:nvSpPr>
        <p:spPr>
          <a:xfrm>
            <a:off x="813816" y="6458740"/>
            <a:ext cx="1716733" cy="182880"/>
          </a:xfrm>
          <a:prstGeom prst="rect">
            <a:avLst/>
          </a:prstGeom>
        </p:spPr>
        <p:txBody>
          <a:bodyPr vert="horz" lIns="91440" tIns="45720" rIns="91440" bIns="45720" rtlCol="0" anchor="ctr"/>
          <a:lstStyle>
            <a:lvl1pPr algn="l">
              <a:defRPr sz="1200">
                <a:solidFill>
                  <a:schemeClr val="tx1"/>
                </a:solidFill>
              </a:defRPr>
            </a:lvl1pPr>
          </a:lstStyle>
          <a:p>
            <a:fld id="{DC51D301-088B-4047-A9FD-F8F12A6B648D}" type="datetime4">
              <a:rPr lang="en-UK" smtClean="0"/>
              <a:t>03 August 2026</a:t>
            </a:fld>
            <a:endParaRPr lang="en-UK"/>
          </a:p>
        </p:txBody>
      </p:sp>
      <p:sp>
        <p:nvSpPr>
          <p:cNvPr id="5" name="Footer Placeholder 4">
            <a:extLst>
              <a:ext uri="{FF2B5EF4-FFF2-40B4-BE49-F238E27FC236}">
                <a16:creationId xmlns:a16="http://schemas.microsoft.com/office/drawing/2014/main" id="{DB45E446-7590-4BB6-A46F-9F209928531A}"/>
              </a:ext>
            </a:extLst>
          </p:cNvPr>
          <p:cNvSpPr>
            <a:spLocks noGrp="1"/>
          </p:cNvSpPr>
          <p:nvPr>
            <p:ph type="ftr" sz="quarter" idx="3"/>
          </p:nvPr>
        </p:nvSpPr>
        <p:spPr>
          <a:xfrm>
            <a:off x="2530549" y="6458740"/>
            <a:ext cx="7130902" cy="182880"/>
          </a:xfrm>
          <a:prstGeom prst="rect">
            <a:avLst/>
          </a:prstGeom>
        </p:spPr>
        <p:txBody>
          <a:bodyPr vert="horz" lIns="91440" tIns="45720" rIns="91440" bIns="45720" rtlCol="0" anchor="ctr"/>
          <a:lstStyle>
            <a:lvl1pPr algn="ctr">
              <a:defRPr sz="1200">
                <a:solidFill>
                  <a:schemeClr val="tx1"/>
                </a:solidFill>
              </a:defRPr>
            </a:lvl1pPr>
          </a:lstStyle>
          <a:p>
            <a:endParaRPr lang="en-UK"/>
          </a:p>
        </p:txBody>
      </p:sp>
      <p:sp>
        <p:nvSpPr>
          <p:cNvPr id="6" name="Slide Number Placeholder 5">
            <a:extLst>
              <a:ext uri="{FF2B5EF4-FFF2-40B4-BE49-F238E27FC236}">
                <a16:creationId xmlns:a16="http://schemas.microsoft.com/office/drawing/2014/main" id="{55B05C91-E720-47F5-88B2-1B7D578E38F5}"/>
              </a:ext>
            </a:extLst>
          </p:cNvPr>
          <p:cNvSpPr>
            <a:spLocks noGrp="1"/>
          </p:cNvSpPr>
          <p:nvPr>
            <p:ph type="sldNum" sz="quarter" idx="4"/>
          </p:nvPr>
        </p:nvSpPr>
        <p:spPr>
          <a:xfrm>
            <a:off x="9661451" y="6458740"/>
            <a:ext cx="640589" cy="182880"/>
          </a:xfrm>
          <a:prstGeom prst="rect">
            <a:avLst/>
          </a:prstGeom>
        </p:spPr>
        <p:txBody>
          <a:bodyPr vert="horz" lIns="91440" tIns="45720" rIns="91440" bIns="45720" rtlCol="0" anchor="ctr"/>
          <a:lstStyle>
            <a:lvl1pPr algn="r">
              <a:defRPr sz="1200">
                <a:solidFill>
                  <a:schemeClr val="tx1"/>
                </a:solidFill>
              </a:defRPr>
            </a:lvl1pPr>
          </a:lstStyle>
          <a:p>
            <a:fld id="{BF413B3B-BFB3-42E3-B409-FAAF558C2ACC}" type="slidenum">
              <a:rPr lang="en-UK" smtClean="0"/>
              <a:pPr/>
              <a:t>‹#›</a:t>
            </a:fld>
            <a:endParaRPr lang="en-UK"/>
          </a:p>
        </p:txBody>
      </p:sp>
    </p:spTree>
    <p:extLst>
      <p:ext uri="{BB962C8B-B14F-4D97-AF65-F5344CB8AC3E}">
        <p14:creationId xmlns:p14="http://schemas.microsoft.com/office/powerpoint/2010/main" val="238398179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20000"/>
        </a:lnSpc>
        <a:spcBef>
          <a:spcPts val="0"/>
        </a:spcBef>
        <a:buFontTx/>
        <a:buNone/>
        <a:defRPr sz="2400" b="0" i="0" kern="1200">
          <a:solidFill>
            <a:schemeClr val="tx1"/>
          </a:solidFill>
          <a:latin typeface="+mn-lt"/>
          <a:ea typeface="Lato" panose="020F0502020204030203" pitchFamily="34" charset="0"/>
          <a:cs typeface="Lato" panose="020F0502020204030203" pitchFamily="34" charset="0"/>
        </a:defRPr>
      </a:lvl1pPr>
      <a:lvl2pPr marL="228600" indent="-228600" algn="l" defTabSz="914400" rtl="0" eaLnBrk="1" latinLnBrk="0" hangingPunct="1">
        <a:lnSpc>
          <a:spcPct val="120000"/>
        </a:lnSpc>
        <a:spcBef>
          <a:spcPts val="1000"/>
        </a:spcBef>
        <a:buFont typeface="Arial" panose="020B0604020202020204" pitchFamily="34" charset="0"/>
        <a:buChar char="•"/>
        <a:defRPr sz="2400" b="0" i="0" kern="1200">
          <a:solidFill>
            <a:schemeClr val="tx1"/>
          </a:solidFill>
          <a:latin typeface="+mn-lt"/>
          <a:ea typeface="Lato" panose="020F0502020204030203" pitchFamily="34" charset="0"/>
          <a:cs typeface="Lato" panose="020F0502020204030203" pitchFamily="34" charset="0"/>
        </a:defRPr>
      </a:lvl2pPr>
      <a:lvl3pPr marL="457200" indent="-228600" algn="l" defTabSz="914400" rtl="0" eaLnBrk="1" latinLnBrk="0" hangingPunct="1">
        <a:lnSpc>
          <a:spcPct val="120000"/>
        </a:lnSpc>
        <a:spcBef>
          <a:spcPts val="1000"/>
        </a:spcBef>
        <a:buFont typeface="Arial" panose="020B0604020202020204" pitchFamily="34" charset="0"/>
        <a:buChar char="•"/>
        <a:defRPr sz="2200" b="0" i="0" kern="1200">
          <a:solidFill>
            <a:schemeClr val="tx1"/>
          </a:solidFill>
          <a:latin typeface="+mn-lt"/>
          <a:ea typeface="Lato" panose="020F0502020204030203" pitchFamily="34" charset="0"/>
          <a:cs typeface="Lato" panose="020F0502020204030203" pitchFamily="34" charset="0"/>
        </a:defRPr>
      </a:lvl3pPr>
      <a:lvl4pPr marL="685800" indent="-228600" algn="l" defTabSz="914400" rtl="0" eaLnBrk="1" latinLnBrk="0" hangingPunct="1">
        <a:lnSpc>
          <a:spcPct val="120000"/>
        </a:lnSpc>
        <a:spcBef>
          <a:spcPts val="10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4pPr>
      <a:lvl5pPr marL="914400" indent="-228600" algn="l" defTabSz="914400" rtl="0" eaLnBrk="1" latinLnBrk="0" hangingPunct="1">
        <a:lnSpc>
          <a:spcPct val="120000"/>
        </a:lnSpc>
        <a:spcBef>
          <a:spcPts val="500"/>
        </a:spcBef>
        <a:buFont typeface="Arial" panose="020B0604020202020204" pitchFamily="34" charset="0"/>
        <a:buChar char="•"/>
        <a:defRPr sz="1800" b="0" i="0" kern="1200">
          <a:solidFill>
            <a:schemeClr val="tx1"/>
          </a:solidFill>
          <a:latin typeface="+mn-lt"/>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9">
          <p15:clr>
            <a:srgbClr val="F26B43"/>
          </p15:clr>
        </p15:guide>
        <p15:guide id="2" pos="3840">
          <p15:clr>
            <a:srgbClr val="F26B43"/>
          </p15:clr>
        </p15:guide>
        <p15:guide id="3" orient="horz" pos="1049">
          <p15:clr>
            <a:srgbClr val="F26B43"/>
          </p15:clr>
        </p15:guide>
        <p15:guide id="4" orient="horz" pos="3974">
          <p15:clr>
            <a:srgbClr val="F26B43"/>
          </p15:clr>
        </p15:guide>
        <p15:guide id="5" pos="302">
          <p15:clr>
            <a:srgbClr val="F26B43"/>
          </p15:clr>
        </p15:guide>
        <p15:guide id="6" pos="7378">
          <p15:clr>
            <a:srgbClr val="F26B43"/>
          </p15:clr>
        </p15:guide>
        <p15:guide id="7" pos="506">
          <p15:clr>
            <a:srgbClr val="F26B43"/>
          </p15:clr>
        </p15:guide>
        <p15:guide id="8" orient="horz" pos="417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hyperlink" Target="https://huippula.fi/vanhemmille"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hyperlink" Target="https://link.webropolsurveys.com/S/A8DE351FF31D9165" TargetMode="External"/><Relationship Id="rId5" Type="http://schemas.openxmlformats.org/officeDocument/2006/relationships/image" Target="../media/image18.jp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D9E076A-5CE3-3E6A-8C46-C8FD4778A566}"/>
              </a:ext>
            </a:extLst>
          </p:cNvPr>
          <p:cNvSpPr>
            <a:spLocks noGrp="1"/>
          </p:cNvSpPr>
          <p:nvPr>
            <p:ph type="ctrTitle"/>
          </p:nvPr>
        </p:nvSpPr>
        <p:spPr/>
        <p:txBody>
          <a:bodyPr/>
          <a:lstStyle/>
          <a:p>
            <a:endParaRPr lang="fi-FI"/>
          </a:p>
        </p:txBody>
      </p:sp>
      <p:sp>
        <p:nvSpPr>
          <p:cNvPr id="3" name="Alaotsikko 2">
            <a:extLst>
              <a:ext uri="{FF2B5EF4-FFF2-40B4-BE49-F238E27FC236}">
                <a16:creationId xmlns:a16="http://schemas.microsoft.com/office/drawing/2014/main" id="{4DEA7EB8-04BF-2B6C-5C18-286752EEB797}"/>
              </a:ext>
            </a:extLst>
          </p:cNvPr>
          <p:cNvSpPr>
            <a:spLocks noGrp="1"/>
          </p:cNvSpPr>
          <p:nvPr>
            <p:ph type="subTitle" idx="1"/>
          </p:nvPr>
        </p:nvSpPr>
        <p:spPr/>
        <p:txBody>
          <a:bodyPr/>
          <a:lstStyle/>
          <a:p>
            <a:endParaRPr lang="fi-FI"/>
          </a:p>
        </p:txBody>
      </p:sp>
      <p:pic>
        <p:nvPicPr>
          <p:cNvPr id="5" name="Kuva 4" descr="Kuva, joka sisältää kohteen Grafiikka, logo, teksti, Fontti&#10;&#10;Tekoälyllä luotu sisältö voi olla virheellistä.">
            <a:extLst>
              <a:ext uri="{FF2B5EF4-FFF2-40B4-BE49-F238E27FC236}">
                <a16:creationId xmlns:a16="http://schemas.microsoft.com/office/drawing/2014/main" id="{872E244C-9D23-6F5A-7AA3-FA0BC4AE3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25462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BE3565DB-AAD3-2B05-677F-E0E03C9BDD77}"/>
              </a:ext>
            </a:extLst>
          </p:cNvPr>
          <p:cNvSpPr>
            <a:spLocks noGrp="1"/>
          </p:cNvSpPr>
          <p:nvPr>
            <p:ph idx="1"/>
          </p:nvPr>
        </p:nvSpPr>
        <p:spPr>
          <a:xfrm>
            <a:off x="836596" y="1358828"/>
            <a:ext cx="9523556" cy="4476750"/>
          </a:xfrm>
        </p:spPr>
        <p:txBody>
          <a:bodyPr/>
          <a:lstStyle/>
          <a:p>
            <a:endParaRPr lang="fi-FI" dirty="0"/>
          </a:p>
          <a:p>
            <a:pPr marL="342900" indent="-342900">
              <a:buFont typeface="Arial" panose="020B0604020202020204" pitchFamily="34" charset="0"/>
              <a:buChar char="•"/>
            </a:pPr>
            <a:r>
              <a:rPr lang="fi-FI" b="1" dirty="0">
                <a:solidFill>
                  <a:schemeClr val="tx2"/>
                </a:solidFill>
              </a:rPr>
              <a:t>Onko perheessänne tehty pelisääntöjä digitaalisiin ympäristöihin? </a:t>
            </a:r>
            <a:r>
              <a:rPr lang="fi-FI" dirty="0"/>
              <a:t>Miten hyvin ne toimivat?</a:t>
            </a:r>
          </a:p>
          <a:p>
            <a:pPr marL="342900" indent="-342900">
              <a:buFont typeface="Arial" panose="020B0604020202020204" pitchFamily="34" charset="0"/>
              <a:buChar char="•"/>
            </a:pPr>
            <a:endParaRPr lang="fi-FI" b="1" dirty="0">
              <a:solidFill>
                <a:schemeClr val="tx2"/>
              </a:solidFill>
            </a:endParaRPr>
          </a:p>
          <a:p>
            <a:pPr marL="342900" indent="-342900">
              <a:buFont typeface="Arial" panose="020B0604020202020204" pitchFamily="34" charset="0"/>
              <a:buChar char="•"/>
            </a:pPr>
            <a:r>
              <a:rPr lang="fi-FI" b="1" dirty="0">
                <a:solidFill>
                  <a:schemeClr val="tx2"/>
                </a:solidFill>
              </a:rPr>
              <a:t>Miten itse suhtaudut nettikiusaamiseen? </a:t>
            </a:r>
            <a:r>
              <a:rPr lang="fi-FI" dirty="0"/>
              <a:t>Miten kiusaamista voi mielestäsi ennaltaehkäistä?</a:t>
            </a:r>
          </a:p>
          <a:p>
            <a:pPr marL="342900" indent="-342900">
              <a:buFont typeface="Arial" panose="020B0604020202020204" pitchFamily="34" charset="0"/>
              <a:buChar char="•"/>
            </a:pPr>
            <a:endParaRPr lang="fi-FI" b="1" dirty="0">
              <a:solidFill>
                <a:schemeClr val="tx2"/>
              </a:solidFill>
            </a:endParaRPr>
          </a:p>
          <a:p>
            <a:pPr marL="342900" indent="-342900">
              <a:buFont typeface="Arial" panose="020B0604020202020204" pitchFamily="34" charset="0"/>
              <a:buChar char="•"/>
            </a:pPr>
            <a:r>
              <a:rPr lang="fi-FI" b="1" dirty="0">
                <a:solidFill>
                  <a:schemeClr val="tx2"/>
                </a:solidFill>
              </a:rPr>
              <a:t>Millaista tukea toivoisit muilta vanhemmilta tai koululta</a:t>
            </a:r>
            <a:r>
              <a:rPr lang="fi-FI" b="1" dirty="0"/>
              <a:t> </a:t>
            </a:r>
            <a:r>
              <a:rPr lang="fi-FI" dirty="0"/>
              <a:t>lasten väliseen vuorovaikutukseen netissä?</a:t>
            </a:r>
          </a:p>
          <a:p>
            <a:pPr marL="342900" indent="-342900">
              <a:buFont typeface="Arial" panose="020B0604020202020204" pitchFamily="34" charset="0"/>
              <a:buChar char="•"/>
            </a:pPr>
            <a:endParaRPr lang="fi-FI" dirty="0"/>
          </a:p>
        </p:txBody>
      </p:sp>
      <p:sp>
        <p:nvSpPr>
          <p:cNvPr id="3" name="Otsikko 2">
            <a:extLst>
              <a:ext uri="{FF2B5EF4-FFF2-40B4-BE49-F238E27FC236}">
                <a16:creationId xmlns:a16="http://schemas.microsoft.com/office/drawing/2014/main" id="{7432C9E6-941D-467C-996A-A35B2E27A86D}"/>
              </a:ext>
            </a:extLst>
          </p:cNvPr>
          <p:cNvSpPr>
            <a:spLocks noGrp="1"/>
          </p:cNvSpPr>
          <p:nvPr>
            <p:ph type="title"/>
          </p:nvPr>
        </p:nvSpPr>
        <p:spPr/>
        <p:txBody>
          <a:bodyPr>
            <a:normAutofit/>
          </a:bodyPr>
          <a:lstStyle/>
          <a:p>
            <a:r>
              <a:rPr lang="fi-FI" sz="4000" dirty="0"/>
              <a:t>Keskustellaan!</a:t>
            </a:r>
          </a:p>
        </p:txBody>
      </p:sp>
      <p:sp>
        <p:nvSpPr>
          <p:cNvPr id="4" name="Suorakulmio 3">
            <a:extLst>
              <a:ext uri="{FF2B5EF4-FFF2-40B4-BE49-F238E27FC236}">
                <a16:creationId xmlns:a16="http://schemas.microsoft.com/office/drawing/2014/main" id="{1DAEE8D3-D2A4-4EF6-920F-6A8B9529CBAF}"/>
              </a:ext>
            </a:extLst>
          </p:cNvPr>
          <p:cNvSpPr/>
          <p:nvPr/>
        </p:nvSpPr>
        <p:spPr>
          <a:xfrm>
            <a:off x="10360152" y="6335486"/>
            <a:ext cx="1320219" cy="3918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Kuva 4" descr="Kuva, joka sisältää kohteen Grafiikka, Fontti, graafinen suunnittelu, logo&#10;&#10;Tekoälyllä luotu sisältö voi olla virheellistä.">
            <a:extLst>
              <a:ext uri="{FF2B5EF4-FFF2-40B4-BE49-F238E27FC236}">
                <a16:creationId xmlns:a16="http://schemas.microsoft.com/office/drawing/2014/main" id="{A80D31E3-A902-F73F-A73F-1C0C4F37F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1769" y="6013160"/>
            <a:ext cx="2477203" cy="509712"/>
          </a:xfrm>
          <a:prstGeom prst="rect">
            <a:avLst/>
          </a:prstGeom>
        </p:spPr>
      </p:pic>
    </p:spTree>
    <p:extLst>
      <p:ext uri="{BB962C8B-B14F-4D97-AF65-F5344CB8AC3E}">
        <p14:creationId xmlns:p14="http://schemas.microsoft.com/office/powerpoint/2010/main" val="3042796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3FDBE3E2-26E3-4B63-B23A-9A988342F91F}"/>
              </a:ext>
            </a:extLst>
          </p:cNvPr>
          <p:cNvSpPr>
            <a:spLocks noGrp="1"/>
          </p:cNvSpPr>
          <p:nvPr>
            <p:ph idx="1"/>
          </p:nvPr>
        </p:nvSpPr>
        <p:spPr>
          <a:xfrm>
            <a:off x="811733" y="1592230"/>
            <a:ext cx="5284267" cy="4476750"/>
          </a:xfrm>
        </p:spPr>
        <p:txBody>
          <a:bodyPr vert="horz" lIns="91440" tIns="45720" rIns="91440" bIns="45720" rtlCol="0" anchor="t">
            <a:normAutofit fontScale="92500" lnSpcReduction="10000"/>
          </a:bodyPr>
          <a:lstStyle/>
          <a:p>
            <a:pPr marL="342900" indent="-342900">
              <a:buClr>
                <a:schemeClr val="tx2"/>
              </a:buClr>
              <a:buSzPct val="120000"/>
              <a:buFont typeface="Arial" panose="020B0604020202020204" pitchFamily="34" charset="0"/>
              <a:buChar char="•"/>
            </a:pPr>
            <a:r>
              <a:rPr lang="fi-FI" b="1" dirty="0">
                <a:solidFill>
                  <a:schemeClr val="tx2"/>
                </a:solidFill>
                <a:ea typeface="Lato"/>
                <a:cs typeface="Lato"/>
                <a:hlinkClick r:id="rId3">
                  <a:extLst>
                    <a:ext uri="{A12FA001-AC4F-418D-AE19-62706E023703}">
                      <ahyp:hlinkClr xmlns:ahyp="http://schemas.microsoft.com/office/drawing/2018/hyperlinkcolor" val="tx"/>
                    </a:ext>
                  </a:extLst>
                </a:hlinkClick>
              </a:rPr>
              <a:t>Huippula.fi</a:t>
            </a:r>
            <a:r>
              <a:rPr lang="fi-FI" dirty="0">
                <a:ea typeface="Lato"/>
                <a:cs typeface="Lato"/>
              </a:rPr>
              <a:t> – tukea kotien mediakasvatukseen ja parempaan digiarkeen!</a:t>
            </a:r>
          </a:p>
          <a:p>
            <a:pPr marL="342900" indent="-342900">
              <a:buClr>
                <a:schemeClr val="tx2"/>
              </a:buClr>
              <a:buSzPct val="120000"/>
              <a:buFont typeface="Arial" panose="020B0604020202020204" pitchFamily="34" charset="0"/>
              <a:buChar char="•"/>
            </a:pPr>
            <a:endParaRPr lang="fi-FI"/>
          </a:p>
          <a:p>
            <a:pPr marL="342900" indent="-342900">
              <a:buClr>
                <a:schemeClr val="tx2"/>
              </a:buClr>
              <a:buSzPct val="120000"/>
              <a:buFont typeface="Arial" panose="020B0604020202020204" pitchFamily="34" charset="0"/>
              <a:buChar char="•"/>
            </a:pPr>
            <a:r>
              <a:rPr lang="fi-FI" b="0" i="0" dirty="0">
                <a:solidFill>
                  <a:srgbClr val="222221"/>
                </a:solidFill>
                <a:effectLst/>
                <a:highlight>
                  <a:srgbClr val="FFFFFF"/>
                </a:highlight>
                <a:latin typeface="Lato"/>
                <a:ea typeface="Lato"/>
                <a:cs typeface="Lato"/>
              </a:rPr>
              <a:t>Sivumme sisältävät konkreettisia ja helposti ymmärrettäviä </a:t>
            </a:r>
            <a:r>
              <a:rPr lang="fi-FI" b="1" i="0" dirty="0">
                <a:solidFill>
                  <a:schemeClr val="tx2"/>
                </a:solidFill>
                <a:effectLst/>
                <a:highlight>
                  <a:srgbClr val="FFFFFF"/>
                </a:highlight>
                <a:latin typeface="Lato"/>
                <a:ea typeface="Lato"/>
                <a:cs typeface="Lato"/>
              </a:rPr>
              <a:t>ohjeita</a:t>
            </a:r>
            <a:r>
              <a:rPr lang="fi-FI" b="0" i="0" dirty="0">
                <a:solidFill>
                  <a:srgbClr val="222221"/>
                </a:solidFill>
                <a:effectLst/>
                <a:highlight>
                  <a:srgbClr val="FFFFFF"/>
                </a:highlight>
                <a:latin typeface="Lato"/>
                <a:ea typeface="Lato"/>
                <a:cs typeface="Lato"/>
              </a:rPr>
              <a:t> ja </a:t>
            </a:r>
            <a:r>
              <a:rPr lang="fi-FI" b="1" i="0" dirty="0">
                <a:solidFill>
                  <a:schemeClr val="tx2"/>
                </a:solidFill>
                <a:effectLst/>
                <a:highlight>
                  <a:srgbClr val="FFFFFF"/>
                </a:highlight>
                <a:latin typeface="Lato"/>
                <a:ea typeface="Lato"/>
                <a:cs typeface="Lato"/>
              </a:rPr>
              <a:t>työkaluja</a:t>
            </a:r>
            <a:r>
              <a:rPr lang="fi-FI" b="0" i="0" dirty="0">
                <a:solidFill>
                  <a:srgbClr val="222221"/>
                </a:solidFill>
                <a:effectLst/>
                <a:highlight>
                  <a:srgbClr val="FFFFFF"/>
                </a:highlight>
                <a:latin typeface="Lato"/>
                <a:ea typeface="Lato"/>
                <a:cs typeface="Lato"/>
              </a:rPr>
              <a:t> turvalliseen ja mukavaan digiarkeen.</a:t>
            </a:r>
          </a:p>
          <a:p>
            <a:pPr marL="342900" indent="-342900">
              <a:buClr>
                <a:schemeClr val="tx2"/>
              </a:buClr>
              <a:buSzPct val="120000"/>
              <a:buFont typeface="Arial" panose="020B0604020202020204" pitchFamily="34" charset="0"/>
              <a:buChar char="•"/>
            </a:pPr>
            <a:endParaRPr lang="fi-FI" b="0" i="0">
              <a:solidFill>
                <a:srgbClr val="222221"/>
              </a:solidFill>
              <a:effectLst/>
              <a:highlight>
                <a:srgbClr val="FFFFFF"/>
              </a:highlight>
              <a:latin typeface="Lato" panose="020F0502020204030203" pitchFamily="34" charset="0"/>
            </a:endParaRPr>
          </a:p>
          <a:p>
            <a:pPr marL="342900" indent="-342900">
              <a:buClr>
                <a:schemeClr val="tx2"/>
              </a:buClr>
              <a:buSzPct val="120000"/>
              <a:buFont typeface="Arial" panose="020B0604020202020204" pitchFamily="34" charset="0"/>
              <a:buChar char="•"/>
            </a:pPr>
            <a:r>
              <a:rPr lang="fi-FI" b="0" i="0" dirty="0">
                <a:solidFill>
                  <a:srgbClr val="222221"/>
                </a:solidFill>
                <a:effectLst/>
                <a:highlight>
                  <a:srgbClr val="FFFFFF"/>
                </a:highlight>
                <a:latin typeface="Lato"/>
                <a:ea typeface="Lato"/>
                <a:cs typeface="Lato"/>
              </a:rPr>
              <a:t>Sinun ei tarvitse olla </a:t>
            </a:r>
            <a:r>
              <a:rPr lang="fi-FI" b="1" i="0" dirty="0">
                <a:solidFill>
                  <a:schemeClr val="tx2"/>
                </a:solidFill>
                <a:effectLst/>
                <a:highlight>
                  <a:srgbClr val="FFFFFF"/>
                </a:highlight>
                <a:latin typeface="Lato"/>
                <a:ea typeface="Lato"/>
                <a:cs typeface="Lato"/>
              </a:rPr>
              <a:t>digiekspertti</a:t>
            </a:r>
            <a:r>
              <a:rPr lang="fi-FI" b="0" i="0" dirty="0">
                <a:solidFill>
                  <a:srgbClr val="222221"/>
                </a:solidFill>
                <a:effectLst/>
                <a:highlight>
                  <a:srgbClr val="FFFFFF"/>
                </a:highlight>
                <a:latin typeface="Lato"/>
                <a:ea typeface="Lato"/>
                <a:cs typeface="Lato"/>
              </a:rPr>
              <a:t> hyödyntääksesi niitä!</a:t>
            </a:r>
            <a:endParaRPr lang="fi-FI">
              <a:latin typeface="Lato" panose="020F0502020204030203" pitchFamily="34" charset="0"/>
            </a:endParaRPr>
          </a:p>
          <a:p>
            <a:endParaRPr lang="fi-FI"/>
          </a:p>
        </p:txBody>
      </p:sp>
      <p:sp>
        <p:nvSpPr>
          <p:cNvPr id="3" name="Otsikko 2">
            <a:extLst>
              <a:ext uri="{FF2B5EF4-FFF2-40B4-BE49-F238E27FC236}">
                <a16:creationId xmlns:a16="http://schemas.microsoft.com/office/drawing/2014/main" id="{6DD7F03D-CDAC-C656-4AEB-D68339BC31F6}"/>
              </a:ext>
            </a:extLst>
          </p:cNvPr>
          <p:cNvSpPr>
            <a:spLocks noGrp="1"/>
          </p:cNvSpPr>
          <p:nvPr>
            <p:ph type="title"/>
          </p:nvPr>
        </p:nvSpPr>
        <p:spPr>
          <a:xfrm>
            <a:off x="686962" y="449943"/>
            <a:ext cx="5892800" cy="1139040"/>
          </a:xfrm>
        </p:spPr>
        <p:txBody>
          <a:bodyPr>
            <a:normAutofit/>
          </a:bodyPr>
          <a:lstStyle/>
          <a:p>
            <a:r>
              <a:rPr lang="fi-FI" sz="4000" dirty="0" err="1">
                <a:solidFill>
                  <a:schemeClr val="tx2"/>
                </a:solidFill>
              </a:rPr>
              <a:t>Huippula</a:t>
            </a:r>
            <a:r>
              <a:rPr lang="fi-FI" sz="4000" dirty="0"/>
              <a:t> kotien tukena</a:t>
            </a:r>
          </a:p>
        </p:txBody>
      </p:sp>
      <p:pic>
        <p:nvPicPr>
          <p:cNvPr id="4" name="Sisällön paikkamerkki 4">
            <a:hlinkClick r:id="rId3"/>
            <a:extLst>
              <a:ext uri="{FF2B5EF4-FFF2-40B4-BE49-F238E27FC236}">
                <a16:creationId xmlns:a16="http://schemas.microsoft.com/office/drawing/2014/main" id="{68130CF7-16A7-44C9-EEC9-1275843724A6}"/>
              </a:ext>
            </a:extLst>
          </p:cNvPr>
          <p:cNvPicPr>
            <a:picLocks noChangeAspect="1"/>
          </p:cNvPicPr>
          <p:nvPr/>
        </p:nvPicPr>
        <p:blipFill>
          <a:blip r:embed="rId4"/>
          <a:srcRect l="23088" r="23830"/>
          <a:stretch/>
        </p:blipFill>
        <p:spPr>
          <a:xfrm>
            <a:off x="6724904" y="-12028"/>
            <a:ext cx="5467096" cy="6870028"/>
          </a:xfrm>
          <a:prstGeom prst="rect">
            <a:avLst/>
          </a:prstGeom>
        </p:spPr>
      </p:pic>
      <p:pic>
        <p:nvPicPr>
          <p:cNvPr id="5" name="Kuva 4" descr="Kuva, joka sisältää kohteen Grafiikka, Fontti, graafinen suunnittelu, logo&#10;&#10;Tekoälyllä luotu sisältö voi olla virheellistä.">
            <a:extLst>
              <a:ext uri="{FF2B5EF4-FFF2-40B4-BE49-F238E27FC236}">
                <a16:creationId xmlns:a16="http://schemas.microsoft.com/office/drawing/2014/main" id="{C85365DC-9C87-22DF-53AE-963329451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7742" y="6250070"/>
            <a:ext cx="1824060" cy="375321"/>
          </a:xfrm>
          <a:prstGeom prst="rect">
            <a:avLst/>
          </a:prstGeom>
        </p:spPr>
      </p:pic>
    </p:spTree>
    <p:extLst>
      <p:ext uri="{BB962C8B-B14F-4D97-AF65-F5344CB8AC3E}">
        <p14:creationId xmlns:p14="http://schemas.microsoft.com/office/powerpoint/2010/main" val="1871072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A9B636E2-6456-3F77-51D5-C3D5F09C02A0}"/>
              </a:ext>
            </a:extLst>
          </p:cNvPr>
          <p:cNvSpPr>
            <a:spLocks noGrp="1"/>
          </p:cNvSpPr>
          <p:nvPr>
            <p:ph idx="1"/>
          </p:nvPr>
        </p:nvSpPr>
        <p:spPr/>
        <p:txBody>
          <a:bodyPr/>
          <a:lstStyle/>
          <a:p>
            <a:r>
              <a:rPr lang="fi-FI" dirty="0"/>
              <a:t>Palaute tulee Pelastakaa Lapsille</a:t>
            </a:r>
          </a:p>
          <a:p>
            <a:endParaRPr lang="fi-FI" dirty="0"/>
          </a:p>
          <a:p>
            <a:endParaRPr lang="fi-FI" dirty="0"/>
          </a:p>
        </p:txBody>
      </p:sp>
      <p:sp>
        <p:nvSpPr>
          <p:cNvPr id="3" name="Otsikko 2">
            <a:extLst>
              <a:ext uri="{FF2B5EF4-FFF2-40B4-BE49-F238E27FC236}">
                <a16:creationId xmlns:a16="http://schemas.microsoft.com/office/drawing/2014/main" id="{303B3148-2E5D-DA5E-D3E5-21CD7101BA32}"/>
              </a:ext>
            </a:extLst>
          </p:cNvPr>
          <p:cNvSpPr>
            <a:spLocks noGrp="1"/>
          </p:cNvSpPr>
          <p:nvPr>
            <p:ph type="title"/>
          </p:nvPr>
        </p:nvSpPr>
        <p:spPr>
          <a:xfrm>
            <a:off x="798486" y="707419"/>
            <a:ext cx="9528048" cy="905256"/>
          </a:xfrm>
        </p:spPr>
        <p:txBody>
          <a:bodyPr/>
          <a:lstStyle/>
          <a:p>
            <a:r>
              <a:rPr lang="fi-FI" dirty="0"/>
              <a:t>Anna meille </a:t>
            </a:r>
            <a:r>
              <a:rPr lang="fi-FI" dirty="0">
                <a:solidFill>
                  <a:schemeClr val="tx2"/>
                </a:solidFill>
              </a:rPr>
              <a:t>palautetta!</a:t>
            </a:r>
          </a:p>
        </p:txBody>
      </p:sp>
      <p:pic>
        <p:nvPicPr>
          <p:cNvPr id="5" name="Kuva 4" descr="Kuva, joka sisältää kohteen henkilö, Matkapuhelin, vekotin, Kannettava viestintäväline&#10;&#10;Kuvaus luotu automaattisesti">
            <a:extLst>
              <a:ext uri="{FF2B5EF4-FFF2-40B4-BE49-F238E27FC236}">
                <a16:creationId xmlns:a16="http://schemas.microsoft.com/office/drawing/2014/main" id="{C4B83869-8173-580D-6F6B-635AFBF8E08C}"/>
              </a:ext>
            </a:extLst>
          </p:cNvPr>
          <p:cNvPicPr>
            <a:picLocks noChangeAspect="1"/>
          </p:cNvPicPr>
          <p:nvPr/>
        </p:nvPicPr>
        <p:blipFill>
          <a:blip r:embed="rId3">
            <a:extLst>
              <a:ext uri="{28A0092B-C50C-407E-A947-70E740481C1C}">
                <a14:useLocalDpi xmlns:a14="http://schemas.microsoft.com/office/drawing/2010/main" val="0"/>
              </a:ext>
            </a:extLst>
          </a:blip>
          <a:srcRect l="7387" r="7387" b="-207"/>
          <a:stretch>
            <a:fillRect/>
          </a:stretch>
        </p:blipFill>
        <p:spPr>
          <a:xfrm>
            <a:off x="5961495" y="1952720"/>
            <a:ext cx="6228216" cy="4902087"/>
          </a:xfrm>
          <a:prstGeom prst="rect">
            <a:avLst/>
          </a:prstGeom>
        </p:spPr>
      </p:pic>
      <p:pic>
        <p:nvPicPr>
          <p:cNvPr id="6" name="Kuva 5">
            <a:extLst>
              <a:ext uri="{FF2B5EF4-FFF2-40B4-BE49-F238E27FC236}">
                <a16:creationId xmlns:a16="http://schemas.microsoft.com/office/drawing/2014/main" id="{E605B50D-CCC9-BC96-F875-5D0E4B1F8E17}"/>
              </a:ext>
            </a:extLst>
          </p:cNvPr>
          <p:cNvPicPr>
            <a:picLocks noChangeAspect="1"/>
          </p:cNvPicPr>
          <p:nvPr/>
        </p:nvPicPr>
        <p:blipFill>
          <a:blip r:embed="rId4"/>
          <a:stretch>
            <a:fillRect/>
          </a:stretch>
        </p:blipFill>
        <p:spPr>
          <a:xfrm>
            <a:off x="1099785" y="6025838"/>
            <a:ext cx="2481287" cy="512108"/>
          </a:xfrm>
          <a:prstGeom prst="rect">
            <a:avLst/>
          </a:prstGeom>
        </p:spPr>
      </p:pic>
      <p:pic>
        <p:nvPicPr>
          <p:cNvPr id="4" name="Kuva 3" descr="Kuva, joka sisältää kohteen kuvio, Grafiikka, pikseli, muotoilu&#10;&#10;Tekoälyllä luotu sisältö voi olla virheellistä.">
            <a:extLst>
              <a:ext uri="{FF2B5EF4-FFF2-40B4-BE49-F238E27FC236}">
                <a16:creationId xmlns:a16="http://schemas.microsoft.com/office/drawing/2014/main" id="{69F51A79-A0C7-297E-F4BF-CCC29897FD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179" y="2272868"/>
            <a:ext cx="2454435" cy="2811877"/>
          </a:xfrm>
          <a:prstGeom prst="rect">
            <a:avLst/>
          </a:prstGeom>
        </p:spPr>
      </p:pic>
      <p:sp>
        <p:nvSpPr>
          <p:cNvPr id="7" name="Tekstiruutu 6">
            <a:extLst>
              <a:ext uri="{FF2B5EF4-FFF2-40B4-BE49-F238E27FC236}">
                <a16:creationId xmlns:a16="http://schemas.microsoft.com/office/drawing/2014/main" id="{342DF9BF-F1AC-BCFF-AD4D-C83D8DC4BC01}"/>
              </a:ext>
            </a:extLst>
          </p:cNvPr>
          <p:cNvSpPr txBox="1"/>
          <p:nvPr/>
        </p:nvSpPr>
        <p:spPr>
          <a:xfrm>
            <a:off x="811733" y="4793977"/>
            <a:ext cx="4053478" cy="923330"/>
          </a:xfrm>
          <a:prstGeom prst="rect">
            <a:avLst/>
          </a:prstGeom>
          <a:noFill/>
        </p:spPr>
        <p:txBody>
          <a:bodyPr wrap="square" rtlCol="0">
            <a:spAutoFit/>
          </a:bodyPr>
          <a:lstStyle/>
          <a:p>
            <a:r>
              <a:rPr lang="fi-FI" dirty="0">
                <a:solidFill>
                  <a:srgbClr val="FF0000"/>
                </a:solidFill>
                <a:hlinkClick r:id="rId6"/>
              </a:rPr>
              <a:t>https://link.webropolsurveys.com/S/A8DE351FF31D9165</a:t>
            </a:r>
            <a:endParaRPr lang="fi-FI" dirty="0">
              <a:solidFill>
                <a:srgbClr val="FF0000"/>
              </a:solidFill>
            </a:endParaRPr>
          </a:p>
          <a:p>
            <a:pPr algn="l"/>
            <a:endParaRPr lang="fi-FI" dirty="0">
              <a:solidFill>
                <a:schemeClr val="bg1"/>
              </a:solidFill>
            </a:endParaRPr>
          </a:p>
        </p:txBody>
      </p:sp>
    </p:spTree>
    <p:extLst>
      <p:ext uri="{BB962C8B-B14F-4D97-AF65-F5344CB8AC3E}">
        <p14:creationId xmlns:p14="http://schemas.microsoft.com/office/powerpoint/2010/main" val="4116199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FDD13B8C-52C1-F809-EB34-D75FBACB6B6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272" b="2272"/>
          <a:stretch/>
        </p:blipFill>
        <p:spPr>
          <a:xfrm>
            <a:off x="-764177" y="-4240"/>
            <a:ext cx="12962262" cy="6876960"/>
          </a:xfrm>
          <a:noFill/>
          <a:ln>
            <a:noFill/>
          </a:ln>
        </p:spPr>
      </p:pic>
      <p:sp>
        <p:nvSpPr>
          <p:cNvPr id="6" name="Tekstiruutu 5">
            <a:extLst>
              <a:ext uri="{FF2B5EF4-FFF2-40B4-BE49-F238E27FC236}">
                <a16:creationId xmlns:a16="http://schemas.microsoft.com/office/drawing/2014/main" id="{C0868F59-03FF-ADCB-4E95-283578D1B38B}"/>
              </a:ext>
            </a:extLst>
          </p:cNvPr>
          <p:cNvSpPr txBox="1"/>
          <p:nvPr/>
        </p:nvSpPr>
        <p:spPr>
          <a:xfrm>
            <a:off x="9555481" y="6455229"/>
            <a:ext cx="45719" cy="0"/>
          </a:xfrm>
          <a:prstGeom prst="rect">
            <a:avLst/>
          </a:prstGeom>
          <a:solidFill>
            <a:schemeClr val="accent1"/>
          </a:solidFill>
        </p:spPr>
        <p:txBody>
          <a:bodyPr wrap="square" rtlCol="0">
            <a:spAutoFit/>
          </a:bodyPr>
          <a:lstStyle/>
          <a:p>
            <a:pPr algn="l"/>
            <a:endParaRPr lang="fi-FI">
              <a:solidFill>
                <a:schemeClr val="bg1"/>
              </a:solidFill>
            </a:endParaRPr>
          </a:p>
        </p:txBody>
      </p:sp>
    </p:spTree>
    <p:extLst>
      <p:ext uri="{BB962C8B-B14F-4D97-AF65-F5344CB8AC3E}">
        <p14:creationId xmlns:p14="http://schemas.microsoft.com/office/powerpoint/2010/main" val="3751570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teksti, vaate, kuvakaappaus, henkilö&#10;&#10;Tekoälyllä luotu sisältö voi olla virheellistä.">
            <a:extLst>
              <a:ext uri="{FF2B5EF4-FFF2-40B4-BE49-F238E27FC236}">
                <a16:creationId xmlns:a16="http://schemas.microsoft.com/office/drawing/2014/main" id="{877D5008-A7DF-A866-3928-E9D284C4CFC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9492" y="381000"/>
            <a:ext cx="11682508" cy="6477000"/>
          </a:xfrm>
          <a:noFill/>
        </p:spPr>
      </p:pic>
    </p:spTree>
    <p:extLst>
      <p:ext uri="{BB962C8B-B14F-4D97-AF65-F5344CB8AC3E}">
        <p14:creationId xmlns:p14="http://schemas.microsoft.com/office/powerpoint/2010/main" val="330168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4E822237-5DC3-CDC9-3E6B-04C12F0196D8}"/>
              </a:ext>
            </a:extLst>
          </p:cNvPr>
          <p:cNvSpPr>
            <a:spLocks noGrp="1"/>
          </p:cNvSpPr>
          <p:nvPr>
            <p:ph type="title"/>
          </p:nvPr>
        </p:nvSpPr>
        <p:spPr>
          <a:xfrm>
            <a:off x="973617" y="674965"/>
            <a:ext cx="10184240" cy="905256"/>
          </a:xfrm>
        </p:spPr>
        <p:txBody>
          <a:bodyPr>
            <a:normAutofit/>
          </a:bodyPr>
          <a:lstStyle/>
          <a:p>
            <a:r>
              <a:rPr lang="fi-FI" sz="4000" dirty="0"/>
              <a:t>Nettikiusaaminen voi olla myös </a:t>
            </a:r>
            <a:r>
              <a:rPr lang="fi-FI" sz="4000" dirty="0">
                <a:solidFill>
                  <a:schemeClr val="accent3"/>
                </a:solidFill>
              </a:rPr>
              <a:t>rikos</a:t>
            </a:r>
            <a:r>
              <a:rPr lang="fi-FI" sz="4000" dirty="0"/>
              <a:t>, kuten</a:t>
            </a:r>
          </a:p>
        </p:txBody>
      </p:sp>
      <p:sp>
        <p:nvSpPr>
          <p:cNvPr id="6" name="Tekstiruutu 5">
            <a:extLst>
              <a:ext uri="{FF2B5EF4-FFF2-40B4-BE49-F238E27FC236}">
                <a16:creationId xmlns:a16="http://schemas.microsoft.com/office/drawing/2014/main" id="{516F90CF-01AA-CF0D-7B5A-96053C974849}"/>
              </a:ext>
            </a:extLst>
          </p:cNvPr>
          <p:cNvSpPr txBox="1"/>
          <p:nvPr/>
        </p:nvSpPr>
        <p:spPr>
          <a:xfrm>
            <a:off x="2140644" y="1766007"/>
            <a:ext cx="9514114" cy="3913123"/>
          </a:xfrm>
          <a:prstGeom prst="rect">
            <a:avLst/>
          </a:prstGeom>
          <a:noFill/>
        </p:spPr>
        <p:txBody>
          <a:bodyPr wrap="square" rtlCol="0">
            <a:spAutoFit/>
          </a:bodyPr>
          <a:lstStyle/>
          <a:p>
            <a:pPr algn="l">
              <a:lnSpc>
                <a:spcPct val="150000"/>
              </a:lnSpc>
            </a:pPr>
            <a:r>
              <a:rPr lang="fi-FI" sz="3400" b="1" dirty="0"/>
              <a:t>Kunnianloukkaus</a:t>
            </a:r>
          </a:p>
          <a:p>
            <a:pPr algn="l">
              <a:lnSpc>
                <a:spcPct val="150000"/>
              </a:lnSpc>
            </a:pPr>
            <a:r>
              <a:rPr lang="fi-FI" sz="3400" b="1" dirty="0"/>
              <a:t>Yksityiselämää loukkaava tiedon levittäminen Laitoin uhkaus</a:t>
            </a:r>
          </a:p>
          <a:p>
            <a:pPr algn="l">
              <a:lnSpc>
                <a:spcPct val="150000"/>
              </a:lnSpc>
            </a:pPr>
            <a:r>
              <a:rPr lang="fi-FI" sz="3400" b="1" dirty="0"/>
              <a:t>Vainoaminen</a:t>
            </a:r>
          </a:p>
          <a:p>
            <a:pPr algn="l">
              <a:lnSpc>
                <a:spcPct val="150000"/>
              </a:lnSpc>
            </a:pPr>
            <a:r>
              <a:rPr lang="fi-FI" sz="3400" b="1" dirty="0"/>
              <a:t>Viestintärauhan rikkominen</a:t>
            </a:r>
          </a:p>
        </p:txBody>
      </p:sp>
      <p:sp>
        <p:nvSpPr>
          <p:cNvPr id="10" name="Ei sallittu -symboli 9">
            <a:extLst>
              <a:ext uri="{FF2B5EF4-FFF2-40B4-BE49-F238E27FC236}">
                <a16:creationId xmlns:a16="http://schemas.microsoft.com/office/drawing/2014/main" id="{D41FD530-391B-03E6-B6C8-A4ECA55115C5}"/>
              </a:ext>
            </a:extLst>
          </p:cNvPr>
          <p:cNvSpPr/>
          <p:nvPr/>
        </p:nvSpPr>
        <p:spPr>
          <a:xfrm>
            <a:off x="1232910" y="4346321"/>
            <a:ext cx="477662" cy="457201"/>
          </a:xfrm>
          <a:prstGeom prst="noSmoking">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11" name="Ei sallittu -symboli 10">
            <a:extLst>
              <a:ext uri="{FF2B5EF4-FFF2-40B4-BE49-F238E27FC236}">
                <a16:creationId xmlns:a16="http://schemas.microsoft.com/office/drawing/2014/main" id="{BF66415B-C6F1-6CB7-B3EA-B820742D87CB}"/>
              </a:ext>
            </a:extLst>
          </p:cNvPr>
          <p:cNvSpPr/>
          <p:nvPr/>
        </p:nvSpPr>
        <p:spPr>
          <a:xfrm>
            <a:off x="1232910" y="5174403"/>
            <a:ext cx="477662" cy="457201"/>
          </a:xfrm>
          <a:prstGeom prst="noSmoking">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12" name="Ei sallittu -symboli 11">
            <a:extLst>
              <a:ext uri="{FF2B5EF4-FFF2-40B4-BE49-F238E27FC236}">
                <a16:creationId xmlns:a16="http://schemas.microsoft.com/office/drawing/2014/main" id="{F2122280-0BCF-47DD-5327-2C8FF42C3DBD}"/>
              </a:ext>
            </a:extLst>
          </p:cNvPr>
          <p:cNvSpPr/>
          <p:nvPr/>
        </p:nvSpPr>
        <p:spPr>
          <a:xfrm>
            <a:off x="1232910" y="3499757"/>
            <a:ext cx="477662" cy="457201"/>
          </a:xfrm>
          <a:prstGeom prst="noSmoking">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13" name="Ei sallittu -symboli 12">
            <a:extLst>
              <a:ext uri="{FF2B5EF4-FFF2-40B4-BE49-F238E27FC236}">
                <a16:creationId xmlns:a16="http://schemas.microsoft.com/office/drawing/2014/main" id="{92B502BE-8DC4-CBB5-FF0C-D3209DA846B3}"/>
              </a:ext>
            </a:extLst>
          </p:cNvPr>
          <p:cNvSpPr/>
          <p:nvPr/>
        </p:nvSpPr>
        <p:spPr>
          <a:xfrm rot="21260050">
            <a:off x="1232910" y="2734670"/>
            <a:ext cx="477662" cy="457201"/>
          </a:xfrm>
          <a:prstGeom prst="noSmoking">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14" name="Ei sallittu -symboli 13">
            <a:extLst>
              <a:ext uri="{FF2B5EF4-FFF2-40B4-BE49-F238E27FC236}">
                <a16:creationId xmlns:a16="http://schemas.microsoft.com/office/drawing/2014/main" id="{135E185E-666E-BB89-83F6-B51D0E20DC5E}"/>
              </a:ext>
            </a:extLst>
          </p:cNvPr>
          <p:cNvSpPr/>
          <p:nvPr/>
        </p:nvSpPr>
        <p:spPr>
          <a:xfrm>
            <a:off x="1211507" y="1951102"/>
            <a:ext cx="477662" cy="457201"/>
          </a:xfrm>
          <a:prstGeom prst="noSmoking">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solidFill>
                <a:schemeClr val="tx1"/>
              </a:solidFill>
            </a:endParaRPr>
          </a:p>
        </p:txBody>
      </p:sp>
      <p:sp>
        <p:nvSpPr>
          <p:cNvPr id="15" name="Suorakulmio 14">
            <a:extLst>
              <a:ext uri="{FF2B5EF4-FFF2-40B4-BE49-F238E27FC236}">
                <a16:creationId xmlns:a16="http://schemas.microsoft.com/office/drawing/2014/main" id="{06EA11A9-BB0F-FFB5-6646-E29E0E8E91F5}"/>
              </a:ext>
            </a:extLst>
          </p:cNvPr>
          <p:cNvSpPr/>
          <p:nvPr/>
        </p:nvSpPr>
        <p:spPr>
          <a:xfrm>
            <a:off x="10349265" y="6357257"/>
            <a:ext cx="1439964" cy="331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7" name="Kuva 16" descr="Kuva, joka sisältää kohteen Grafiikka, Fontti, graafinen suunnittelu, logo&#10;&#10;Tekoälyllä luotu sisältö voi olla virheellistä.">
            <a:extLst>
              <a:ext uri="{FF2B5EF4-FFF2-40B4-BE49-F238E27FC236}">
                <a16:creationId xmlns:a16="http://schemas.microsoft.com/office/drawing/2014/main" id="{97176DB7-FDC9-A79E-798A-C4DEC57EE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1769" y="6013160"/>
            <a:ext cx="2477203" cy="509712"/>
          </a:xfrm>
          <a:prstGeom prst="rect">
            <a:avLst/>
          </a:prstGeom>
        </p:spPr>
      </p:pic>
    </p:spTree>
    <p:extLst>
      <p:ext uri="{BB962C8B-B14F-4D97-AF65-F5344CB8AC3E}">
        <p14:creationId xmlns:p14="http://schemas.microsoft.com/office/powerpoint/2010/main" val="2433263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5EAD27C8-4CA3-C3A7-ACAD-57A0DE7F4FB0}"/>
              </a:ext>
            </a:extLst>
          </p:cNvPr>
          <p:cNvSpPr>
            <a:spLocks noGrp="1"/>
          </p:cNvSpPr>
          <p:nvPr>
            <p:ph type="title"/>
          </p:nvPr>
        </p:nvSpPr>
        <p:spPr>
          <a:xfrm>
            <a:off x="815200" y="362977"/>
            <a:ext cx="9899106" cy="1080812"/>
          </a:xfrm>
        </p:spPr>
        <p:txBody>
          <a:bodyPr anchor="ctr">
            <a:noAutofit/>
          </a:bodyPr>
          <a:lstStyle/>
          <a:p>
            <a:r>
              <a:rPr lang="fi-FI" sz="4000" dirty="0"/>
              <a:t>Miten tukea </a:t>
            </a:r>
            <a:r>
              <a:rPr lang="fi-FI" sz="4000" dirty="0">
                <a:solidFill>
                  <a:schemeClr val="tx2"/>
                </a:solidFill>
              </a:rPr>
              <a:t>lapsen vuorovaikutusta</a:t>
            </a:r>
            <a:r>
              <a:rPr lang="fi-FI" sz="4000" dirty="0">
                <a:solidFill>
                  <a:schemeClr val="accent3"/>
                </a:solidFill>
              </a:rPr>
              <a:t> </a:t>
            </a:r>
            <a:r>
              <a:rPr lang="fi-FI" sz="4000" dirty="0"/>
              <a:t>netissä?</a:t>
            </a:r>
          </a:p>
        </p:txBody>
      </p:sp>
      <p:sp>
        <p:nvSpPr>
          <p:cNvPr id="6" name="Tekstiruutu 5">
            <a:extLst>
              <a:ext uri="{FF2B5EF4-FFF2-40B4-BE49-F238E27FC236}">
                <a16:creationId xmlns:a16="http://schemas.microsoft.com/office/drawing/2014/main" id="{86D85E2E-19CE-C691-71D6-5A29E4E7B2CD}"/>
              </a:ext>
            </a:extLst>
          </p:cNvPr>
          <p:cNvSpPr txBox="1"/>
          <p:nvPr/>
        </p:nvSpPr>
        <p:spPr>
          <a:xfrm>
            <a:off x="811732" y="1264996"/>
            <a:ext cx="9180412" cy="369332"/>
          </a:xfrm>
          <a:prstGeom prst="rect">
            <a:avLst/>
          </a:prstGeom>
          <a:solidFill>
            <a:schemeClr val="bg1"/>
          </a:solidFill>
        </p:spPr>
        <p:txBody>
          <a:bodyPr wrap="square" rtlCol="0">
            <a:spAutoFit/>
          </a:bodyPr>
          <a:lstStyle/>
          <a:p>
            <a:pPr marL="285750" indent="-285750" algn="l">
              <a:buFont typeface="Arial" panose="020B0604020202020204" pitchFamily="34" charset="0"/>
              <a:buChar char="•"/>
            </a:pPr>
            <a:endParaRPr lang="fi-FI"/>
          </a:p>
        </p:txBody>
      </p:sp>
      <p:sp>
        <p:nvSpPr>
          <p:cNvPr id="4" name="Sisällön paikkamerkki 3">
            <a:extLst>
              <a:ext uri="{FF2B5EF4-FFF2-40B4-BE49-F238E27FC236}">
                <a16:creationId xmlns:a16="http://schemas.microsoft.com/office/drawing/2014/main" id="{001B45A2-1EC4-0DAB-6A6C-793FC414D42E}"/>
              </a:ext>
            </a:extLst>
          </p:cNvPr>
          <p:cNvSpPr>
            <a:spLocks noGrp="1"/>
          </p:cNvSpPr>
          <p:nvPr>
            <p:ph idx="1"/>
          </p:nvPr>
        </p:nvSpPr>
        <p:spPr>
          <a:xfrm>
            <a:off x="775255" y="1490099"/>
            <a:ext cx="10672697" cy="4476750"/>
          </a:xfrm>
        </p:spPr>
        <p:txBody>
          <a:bodyPr vert="horz" lIns="91440" tIns="45720" rIns="91440" bIns="45720" rtlCol="0" anchor="t">
            <a:normAutofit lnSpcReduction="10000"/>
          </a:bodyPr>
          <a:lstStyle/>
          <a:p>
            <a:pPr marL="285750" indent="-285750">
              <a:buFont typeface="Arial" panose="020B0604020202020204" pitchFamily="34" charset="0"/>
              <a:buChar char="•"/>
            </a:pPr>
            <a:r>
              <a:rPr lang="fi-FI" sz="2600" dirty="0">
                <a:ea typeface="Lato"/>
                <a:cs typeface="Lato"/>
              </a:rPr>
              <a:t>Kysy lapselta, onko hän </a:t>
            </a:r>
            <a:r>
              <a:rPr lang="fi-FI" sz="2600" b="1" dirty="0">
                <a:solidFill>
                  <a:schemeClr val="tx2"/>
                </a:solidFill>
                <a:ea typeface="Lato"/>
                <a:cs typeface="Lato"/>
              </a:rPr>
              <a:t>nähnyt tai kokenut riitoja tai kiusaamista </a:t>
            </a:r>
            <a:r>
              <a:rPr lang="fi-FI" sz="2600" dirty="0">
                <a:ea typeface="Lato"/>
                <a:cs typeface="Lato"/>
              </a:rPr>
              <a:t>somessa tai digipeleissä ja varmista tunnistaako lapsi riidan ja kiusaamisen eron.</a:t>
            </a:r>
          </a:p>
          <a:p>
            <a:pPr marL="285750" indent="-285750" algn="l">
              <a:buFont typeface="Arial" panose="020B0604020202020204" pitchFamily="34" charset="0"/>
              <a:buChar char="•"/>
            </a:pPr>
            <a:r>
              <a:rPr lang="fi-FI" sz="2600" dirty="0">
                <a:ea typeface="Lato"/>
                <a:cs typeface="Lato"/>
              </a:rPr>
              <a:t>Selvitä millaisia </a:t>
            </a:r>
            <a:r>
              <a:rPr lang="fi-FI" sz="2600" b="1" dirty="0">
                <a:solidFill>
                  <a:schemeClr val="tx2"/>
                </a:solidFill>
                <a:ea typeface="Lato"/>
                <a:cs typeface="Lato"/>
              </a:rPr>
              <a:t>tunteita</a:t>
            </a:r>
            <a:r>
              <a:rPr lang="fi-FI" sz="2600" dirty="0">
                <a:ea typeface="Lato"/>
                <a:cs typeface="Lato"/>
              </a:rPr>
              <a:t> erilaiset vuorovaikutustilanteet netissä lapsessa herättää – mistä tulee hyvä mieli, mikä taas aiheuttaa harmia tai ahdistusta?</a:t>
            </a:r>
          </a:p>
          <a:p>
            <a:pPr marL="285750" indent="-285750" algn="l">
              <a:buFont typeface="Arial" panose="020B0604020202020204" pitchFamily="34" charset="0"/>
              <a:buChar char="•"/>
            </a:pPr>
            <a:r>
              <a:rPr lang="fi-FI" sz="2600" dirty="0">
                <a:ea typeface="Lato"/>
                <a:cs typeface="Lato"/>
              </a:rPr>
              <a:t>Muistuta lasta, että netissä juttelu on vaikeaa, koska emme näe toisen kasvoja ja eleitä – </a:t>
            </a:r>
            <a:r>
              <a:rPr lang="fi-FI" sz="2600" b="1" dirty="0">
                <a:solidFill>
                  <a:schemeClr val="tx2"/>
                </a:solidFill>
                <a:ea typeface="Lato"/>
                <a:cs typeface="Lato"/>
              </a:rPr>
              <a:t>väärinkäsityksiä, jopa tahallista </a:t>
            </a:r>
            <a:r>
              <a:rPr lang="fi-FI" sz="2600" b="1" dirty="0" err="1">
                <a:solidFill>
                  <a:schemeClr val="tx2"/>
                </a:solidFill>
                <a:ea typeface="Lato"/>
                <a:cs typeface="Lato"/>
              </a:rPr>
              <a:t>ilkeilyä</a:t>
            </a:r>
            <a:r>
              <a:rPr lang="fi-FI" sz="2600" b="1" dirty="0">
                <a:solidFill>
                  <a:schemeClr val="tx2"/>
                </a:solidFill>
                <a:ea typeface="Lato"/>
                <a:cs typeface="Lato"/>
              </a:rPr>
              <a:t> </a:t>
            </a:r>
            <a:r>
              <a:rPr lang="fi-FI" sz="2600" dirty="0">
                <a:ea typeface="Lato"/>
                <a:cs typeface="Lato"/>
              </a:rPr>
              <a:t>tapahtuu herkemmin digiympäristössä, kuin kasvokkain.</a:t>
            </a:r>
          </a:p>
          <a:p>
            <a:pPr marL="285750" indent="-285750" algn="l">
              <a:buFont typeface="Arial" panose="020B0604020202020204" pitchFamily="34" charset="0"/>
              <a:buChar char="•"/>
            </a:pPr>
            <a:r>
              <a:rPr lang="fi-FI" sz="2600" dirty="0">
                <a:ea typeface="Lato"/>
                <a:cs typeface="Lato"/>
              </a:rPr>
              <a:t>Keskustelkaa </a:t>
            </a:r>
            <a:r>
              <a:rPr lang="fi-FI" sz="2600" b="1" dirty="0">
                <a:solidFill>
                  <a:schemeClr val="tx2"/>
                </a:solidFill>
                <a:ea typeface="Lato"/>
                <a:cs typeface="Lato"/>
              </a:rPr>
              <a:t>miten lapsi voi toimia, jos kohtaa kiusaamista netissä</a:t>
            </a:r>
            <a:r>
              <a:rPr lang="fi-FI" sz="2600" dirty="0">
                <a:ea typeface="Lato"/>
                <a:cs typeface="Lato"/>
              </a:rPr>
              <a:t>.</a:t>
            </a:r>
          </a:p>
          <a:p>
            <a:endParaRPr lang="fi-FI" dirty="0"/>
          </a:p>
        </p:txBody>
      </p:sp>
      <p:sp>
        <p:nvSpPr>
          <p:cNvPr id="2" name="Suorakulmio 1">
            <a:extLst>
              <a:ext uri="{FF2B5EF4-FFF2-40B4-BE49-F238E27FC236}">
                <a16:creationId xmlns:a16="http://schemas.microsoft.com/office/drawing/2014/main" id="{39173644-5937-F11C-2528-F945D3254B22}"/>
              </a:ext>
            </a:extLst>
          </p:cNvPr>
          <p:cNvSpPr/>
          <p:nvPr/>
        </p:nvSpPr>
        <p:spPr>
          <a:xfrm>
            <a:off x="10363200" y="6293637"/>
            <a:ext cx="1371600" cy="4027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Kuva 4" descr="Kuva, joka sisältää kohteen Grafiikka, Fontti, graafinen suunnittelu, logo&#10;&#10;Tekoälyllä luotu sisältö voi olla virheellistä.">
            <a:extLst>
              <a:ext uri="{FF2B5EF4-FFF2-40B4-BE49-F238E27FC236}">
                <a16:creationId xmlns:a16="http://schemas.microsoft.com/office/drawing/2014/main" id="{BF4937C0-7644-FD3C-E250-8665F92AB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1769" y="6013160"/>
            <a:ext cx="2477203" cy="509712"/>
          </a:xfrm>
          <a:prstGeom prst="rect">
            <a:avLst/>
          </a:prstGeom>
        </p:spPr>
      </p:pic>
    </p:spTree>
    <p:extLst>
      <p:ext uri="{BB962C8B-B14F-4D97-AF65-F5344CB8AC3E}">
        <p14:creationId xmlns:p14="http://schemas.microsoft.com/office/powerpoint/2010/main" val="2821901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2">
            <a:extLst>
              <a:ext uri="{FF2B5EF4-FFF2-40B4-BE49-F238E27FC236}">
                <a16:creationId xmlns:a16="http://schemas.microsoft.com/office/drawing/2014/main" id="{D16FC10C-65B1-35C8-AD15-16B18185EDDC}"/>
              </a:ext>
            </a:extLst>
          </p:cNvPr>
          <p:cNvSpPr txBox="1">
            <a:spLocks/>
          </p:cNvSpPr>
          <p:nvPr/>
        </p:nvSpPr>
        <p:spPr>
          <a:xfrm>
            <a:off x="887321" y="417443"/>
            <a:ext cx="10851896" cy="11390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A51414"/>
                </a:solidFill>
                <a:effectLst/>
                <a:uLnTx/>
                <a:uFillTx/>
                <a:latin typeface="Oswald Medium"/>
                <a:ea typeface="+mj-ea"/>
                <a:cs typeface="+mj-cs"/>
              </a:rPr>
              <a:t>Miten </a:t>
            </a:r>
            <a:r>
              <a:rPr kumimoji="0" lang="en-US" sz="3600" b="0" i="0" u="none" strike="noStrike" kern="1200" cap="none" spc="0" normalizeH="0" baseline="0" noProof="0" err="1">
                <a:ln>
                  <a:noFill/>
                </a:ln>
                <a:solidFill>
                  <a:srgbClr val="A51414"/>
                </a:solidFill>
                <a:effectLst/>
                <a:uLnTx/>
                <a:uFillTx/>
                <a:latin typeface="Oswald Medium"/>
                <a:ea typeface="+mj-ea"/>
                <a:cs typeface="+mj-cs"/>
              </a:rPr>
              <a:t>toimia</a:t>
            </a:r>
            <a:r>
              <a:rPr kumimoji="0" lang="en-US" sz="3600" b="0" i="0" u="none" strike="noStrike" kern="1200" cap="none" spc="0" normalizeH="0" baseline="0" noProof="0" dirty="0">
                <a:ln>
                  <a:noFill/>
                </a:ln>
                <a:solidFill>
                  <a:srgbClr val="000000"/>
                </a:solidFill>
                <a:effectLst/>
                <a:uLnTx/>
                <a:uFillTx/>
                <a:latin typeface="Oswald Medium"/>
                <a:ea typeface="+mj-ea"/>
                <a:cs typeface="+mj-cs"/>
              </a:rPr>
              <a:t>, </a:t>
            </a:r>
            <a:r>
              <a:rPr kumimoji="0" lang="en-US" sz="3600" b="0" i="0" u="none" strike="noStrike" kern="1200" cap="none" spc="0" normalizeH="0" baseline="0" noProof="0" err="1">
                <a:ln>
                  <a:noFill/>
                </a:ln>
                <a:solidFill>
                  <a:srgbClr val="000000"/>
                </a:solidFill>
                <a:effectLst/>
                <a:uLnTx/>
                <a:uFillTx/>
                <a:latin typeface="Oswald Medium"/>
                <a:ea typeface="+mj-ea"/>
                <a:cs typeface="+mj-cs"/>
              </a:rPr>
              <a:t>jos</a:t>
            </a:r>
            <a:r>
              <a:rPr kumimoji="0" lang="en-US" sz="3600" b="0" i="0" u="none" strike="noStrike" kern="1200" cap="none" spc="0" normalizeH="0" baseline="0" noProof="0" dirty="0">
                <a:ln>
                  <a:noFill/>
                </a:ln>
                <a:solidFill>
                  <a:srgbClr val="000000"/>
                </a:solidFill>
                <a:effectLst/>
                <a:uLnTx/>
                <a:uFillTx/>
                <a:latin typeface="Oswald Medium"/>
                <a:ea typeface="+mj-ea"/>
                <a:cs typeface="+mj-cs"/>
              </a:rPr>
              <a:t> </a:t>
            </a:r>
            <a:r>
              <a:rPr kumimoji="0" lang="en-US" sz="3600" b="0" i="0" u="none" strike="noStrike" kern="1200" cap="none" spc="0" normalizeH="0" baseline="0" noProof="0" err="1">
                <a:ln>
                  <a:noFill/>
                </a:ln>
                <a:solidFill>
                  <a:srgbClr val="000000"/>
                </a:solidFill>
                <a:effectLst/>
                <a:uLnTx/>
                <a:uFillTx/>
                <a:latin typeface="Oswald Medium"/>
                <a:ea typeface="+mj-ea"/>
                <a:cs typeface="+mj-cs"/>
              </a:rPr>
              <a:t>epäilet</a:t>
            </a:r>
            <a:r>
              <a:rPr kumimoji="0" lang="en-US" sz="3600" b="0" i="0" u="none" strike="noStrike" kern="1200" cap="none" spc="0" normalizeH="0" baseline="0" noProof="0" dirty="0">
                <a:ln>
                  <a:noFill/>
                </a:ln>
                <a:solidFill>
                  <a:srgbClr val="000000"/>
                </a:solidFill>
                <a:effectLst/>
                <a:uLnTx/>
                <a:uFillTx/>
                <a:latin typeface="Oswald Medium"/>
                <a:ea typeface="+mj-ea"/>
                <a:cs typeface="+mj-cs"/>
              </a:rPr>
              <a:t> tai </a:t>
            </a:r>
            <a:r>
              <a:rPr kumimoji="0" lang="en-US" sz="3600" b="0" i="0" u="none" strike="noStrike" kern="1200" cap="none" spc="0" normalizeH="0" baseline="0" noProof="0" err="1">
                <a:ln>
                  <a:noFill/>
                </a:ln>
                <a:solidFill>
                  <a:srgbClr val="000000"/>
                </a:solidFill>
                <a:effectLst/>
                <a:uLnTx/>
                <a:uFillTx/>
                <a:latin typeface="Oswald Medium"/>
                <a:ea typeface="+mj-ea"/>
                <a:cs typeface="+mj-cs"/>
              </a:rPr>
              <a:t>tiedät</a:t>
            </a:r>
            <a:r>
              <a:rPr kumimoji="0" lang="en-US" sz="3600" b="0" i="0" u="none" strike="noStrike" kern="1200" cap="none" spc="0" normalizeH="0" baseline="0" noProof="0" dirty="0">
                <a:ln>
                  <a:noFill/>
                </a:ln>
                <a:solidFill>
                  <a:srgbClr val="000000"/>
                </a:solidFill>
                <a:effectLst/>
                <a:uLnTx/>
                <a:uFillTx/>
                <a:latin typeface="Oswald Medium"/>
                <a:ea typeface="+mj-ea"/>
                <a:cs typeface="+mj-cs"/>
              </a:rPr>
              <a:t> </a:t>
            </a:r>
            <a:r>
              <a:rPr kumimoji="0" lang="en-US" sz="3600" b="0" i="0" u="none" strike="noStrike" kern="1200" cap="none" spc="0" normalizeH="0" baseline="0" noProof="0" err="1">
                <a:ln>
                  <a:noFill/>
                </a:ln>
                <a:solidFill>
                  <a:srgbClr val="000000"/>
                </a:solidFill>
                <a:effectLst/>
                <a:uLnTx/>
                <a:uFillTx/>
                <a:latin typeface="Oswald Medium"/>
                <a:ea typeface="+mj-ea"/>
                <a:cs typeface="+mj-cs"/>
              </a:rPr>
              <a:t>lapsen</a:t>
            </a:r>
            <a:r>
              <a:rPr kumimoji="0" lang="en-US" sz="3600" b="0" i="0" u="none" strike="noStrike" kern="1200" cap="none" spc="0" normalizeH="0" baseline="0" noProof="0" dirty="0">
                <a:ln>
                  <a:noFill/>
                </a:ln>
                <a:solidFill>
                  <a:srgbClr val="000000"/>
                </a:solidFill>
                <a:effectLst/>
                <a:uLnTx/>
                <a:uFillTx/>
                <a:latin typeface="Oswald Medium"/>
                <a:ea typeface="+mj-ea"/>
                <a:cs typeface="+mj-cs"/>
              </a:rPr>
              <a:t> </a:t>
            </a:r>
            <a:r>
              <a:rPr kumimoji="0" lang="en-US" sz="3600" b="0" i="0" u="none" strike="noStrike" kern="1200" cap="none" spc="0" normalizeH="0" baseline="0" noProof="0" err="1">
                <a:ln>
                  <a:noFill/>
                </a:ln>
                <a:solidFill>
                  <a:srgbClr val="000000"/>
                </a:solidFill>
                <a:effectLst/>
                <a:uLnTx/>
                <a:uFillTx/>
                <a:latin typeface="Oswald Medium"/>
                <a:ea typeface="+mj-ea"/>
                <a:cs typeface="+mj-cs"/>
              </a:rPr>
              <a:t>kohdanneen</a:t>
            </a:r>
            <a:r>
              <a:rPr kumimoji="0" lang="en-US" sz="3600" b="0" i="0" u="none" strike="noStrike" kern="1200" cap="none" spc="0" normalizeH="0" baseline="0" noProof="0" dirty="0">
                <a:ln>
                  <a:noFill/>
                </a:ln>
                <a:solidFill>
                  <a:srgbClr val="000000"/>
                </a:solidFill>
                <a:effectLst/>
                <a:uLnTx/>
                <a:uFillTx/>
                <a:latin typeface="Oswald Medium"/>
                <a:ea typeface="+mj-ea"/>
                <a:cs typeface="+mj-cs"/>
              </a:rPr>
              <a:t> </a:t>
            </a:r>
            <a:r>
              <a:rPr kumimoji="0" lang="en-US" sz="3600" b="0" i="0" u="none" strike="noStrike" kern="1200" cap="none" spc="0" normalizeH="0" baseline="0" noProof="0" err="1">
                <a:ln>
                  <a:noFill/>
                </a:ln>
                <a:solidFill>
                  <a:srgbClr val="000000"/>
                </a:solidFill>
                <a:effectLst/>
                <a:uLnTx/>
                <a:uFillTx/>
                <a:latin typeface="Oswald Medium"/>
                <a:ea typeface="+mj-ea"/>
                <a:cs typeface="+mj-cs"/>
              </a:rPr>
              <a:t>nettikiusaamista</a:t>
            </a:r>
            <a:r>
              <a:rPr kumimoji="0" lang="en-US" sz="3600" b="0" i="0" u="none" strike="noStrike" kern="1200" cap="none" spc="0" normalizeH="0" baseline="0" noProof="0" dirty="0">
                <a:ln>
                  <a:noFill/>
                </a:ln>
                <a:solidFill>
                  <a:srgbClr val="000000"/>
                </a:solidFill>
                <a:effectLst/>
                <a:uLnTx/>
                <a:uFillTx/>
                <a:latin typeface="Oswald Medium"/>
                <a:ea typeface="+mj-ea"/>
                <a:cs typeface="+mj-cs"/>
              </a:rPr>
              <a:t>?</a:t>
            </a:r>
            <a:endParaRPr lang="en-US" sz="3600" b="0" i="0" u="none" strike="noStrike" kern="1200" cap="none" spc="0" normalizeH="0" baseline="0" noProof="0" dirty="0">
              <a:ln>
                <a:noFill/>
              </a:ln>
              <a:solidFill>
                <a:srgbClr val="000000"/>
              </a:solidFill>
              <a:effectLst/>
              <a:uLnTx/>
              <a:uFillTx/>
              <a:latin typeface="Oswald Medium"/>
            </a:endParaRPr>
          </a:p>
        </p:txBody>
      </p:sp>
      <p:graphicFrame>
        <p:nvGraphicFramePr>
          <p:cNvPr id="6" name="Sisällön paikkamerkki 1">
            <a:extLst>
              <a:ext uri="{FF2B5EF4-FFF2-40B4-BE49-F238E27FC236}">
                <a16:creationId xmlns:a16="http://schemas.microsoft.com/office/drawing/2014/main" id="{E8678822-49B8-3372-CB62-2651E746682B}"/>
              </a:ext>
            </a:extLst>
          </p:cNvPr>
          <p:cNvGraphicFramePr>
            <a:graphicFrameLocks noGrp="1"/>
          </p:cNvGraphicFramePr>
          <p:nvPr>
            <p:ph idx="1"/>
            <p:extLst>
              <p:ext uri="{D42A27DB-BD31-4B8C-83A1-F6EECF244321}">
                <p14:modId xmlns:p14="http://schemas.microsoft.com/office/powerpoint/2010/main" val="3725818699"/>
              </p:ext>
            </p:extLst>
          </p:nvPr>
        </p:nvGraphicFramePr>
        <p:xfrm>
          <a:off x="974572" y="1741066"/>
          <a:ext cx="9523556" cy="4476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uorakulmio 1">
            <a:extLst>
              <a:ext uri="{FF2B5EF4-FFF2-40B4-BE49-F238E27FC236}">
                <a16:creationId xmlns:a16="http://schemas.microsoft.com/office/drawing/2014/main" id="{D3D7B569-7011-BA3D-D265-BC4471AC4BDC}"/>
              </a:ext>
            </a:extLst>
          </p:cNvPr>
          <p:cNvSpPr/>
          <p:nvPr/>
        </p:nvSpPr>
        <p:spPr>
          <a:xfrm>
            <a:off x="10384971" y="6413442"/>
            <a:ext cx="1299029" cy="3357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3" name="Kuva 2" descr="Kuva, joka sisältää kohteen Grafiikka, Fontti, graafinen suunnittelu, logo&#10;&#10;Tekoälyllä luotu sisältö voi olla virheellistä.">
            <a:extLst>
              <a:ext uri="{FF2B5EF4-FFF2-40B4-BE49-F238E27FC236}">
                <a16:creationId xmlns:a16="http://schemas.microsoft.com/office/drawing/2014/main" id="{9626791F-DCF9-2E87-5BAF-F1790CDF8D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89886" y="6351304"/>
            <a:ext cx="1752600" cy="360617"/>
          </a:xfrm>
          <a:prstGeom prst="rect">
            <a:avLst/>
          </a:prstGeom>
        </p:spPr>
      </p:pic>
    </p:spTree>
    <p:extLst>
      <p:ext uri="{BB962C8B-B14F-4D97-AF65-F5344CB8AC3E}">
        <p14:creationId xmlns:p14="http://schemas.microsoft.com/office/powerpoint/2010/main" val="3252527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43BFCF2-3FAA-F92F-6B14-9014EFD7E03D}"/>
              </a:ext>
            </a:extLst>
          </p:cNvPr>
          <p:cNvSpPr>
            <a:spLocks noGrp="1"/>
          </p:cNvSpPr>
          <p:nvPr>
            <p:ph idx="1"/>
          </p:nvPr>
        </p:nvSpPr>
        <p:spPr>
          <a:xfrm>
            <a:off x="824224" y="1730192"/>
            <a:ext cx="5888443" cy="4551700"/>
          </a:xfrm>
        </p:spPr>
        <p:txBody>
          <a:bodyPr vert="horz" lIns="91440" tIns="45720" rIns="91440" bIns="45720" rtlCol="0" anchor="t">
            <a:normAutofit fontScale="92500" lnSpcReduction="20000"/>
          </a:bodyPr>
          <a:lstStyle/>
          <a:p>
            <a:pPr marL="342900" indent="-342900">
              <a:buFont typeface="Arial"/>
              <a:buChar char="•"/>
            </a:pPr>
            <a:r>
              <a:rPr lang="en-US" dirty="0" err="1">
                <a:ea typeface="Lato"/>
                <a:cs typeface="Lato"/>
              </a:rPr>
              <a:t>Pysy</a:t>
            </a:r>
            <a:r>
              <a:rPr lang="en-US" dirty="0">
                <a:ea typeface="Lato"/>
                <a:cs typeface="Lato"/>
              </a:rPr>
              <a:t> </a:t>
            </a:r>
            <a:r>
              <a:rPr lang="en-US" dirty="0" err="1">
                <a:ea typeface="Lato"/>
                <a:cs typeface="Lato"/>
              </a:rPr>
              <a:t>rauhallisena</a:t>
            </a:r>
            <a:r>
              <a:rPr lang="en-US" dirty="0">
                <a:ea typeface="Lato"/>
                <a:cs typeface="Lato"/>
              </a:rPr>
              <a:t>,</a:t>
            </a:r>
            <a:r>
              <a:rPr lang="en-US" dirty="0">
                <a:solidFill>
                  <a:schemeClr val="accent3"/>
                </a:solidFill>
                <a:ea typeface="Lato"/>
                <a:cs typeface="Lato"/>
              </a:rPr>
              <a:t> </a:t>
            </a:r>
            <a:r>
              <a:rPr lang="en-US" b="1" dirty="0" err="1">
                <a:solidFill>
                  <a:schemeClr val="accent3"/>
                </a:solidFill>
                <a:ea typeface="Lato"/>
                <a:cs typeface="Lato"/>
              </a:rPr>
              <a:t>tuomitse</a:t>
            </a:r>
            <a:r>
              <a:rPr lang="en-US" b="1" dirty="0">
                <a:solidFill>
                  <a:schemeClr val="accent3"/>
                </a:solidFill>
                <a:ea typeface="Lato"/>
                <a:cs typeface="Lato"/>
              </a:rPr>
              <a:t> </a:t>
            </a:r>
            <a:r>
              <a:rPr lang="en-US" dirty="0" err="1">
                <a:ea typeface="Lato"/>
                <a:cs typeface="Lato"/>
              </a:rPr>
              <a:t>kiusaaminen</a:t>
            </a:r>
            <a:endParaRPr lang="en-US" dirty="0">
              <a:ea typeface="Lato"/>
              <a:cs typeface="Lato"/>
            </a:endParaRPr>
          </a:p>
          <a:p>
            <a:pPr marL="342900" indent="-342900">
              <a:buFont typeface="Arial"/>
              <a:buChar char="•"/>
            </a:pPr>
            <a:endParaRPr lang="en-US" dirty="0">
              <a:ea typeface="Lato"/>
              <a:cs typeface="Lato"/>
            </a:endParaRPr>
          </a:p>
          <a:p>
            <a:pPr marL="342900" indent="-342900">
              <a:buFont typeface="Arial"/>
              <a:buChar char="•"/>
            </a:pPr>
            <a:r>
              <a:rPr lang="en-US" dirty="0" err="1">
                <a:ea typeface="Lato"/>
                <a:cs typeface="Lato"/>
              </a:rPr>
              <a:t>Selvitä</a:t>
            </a:r>
            <a:r>
              <a:rPr lang="en-US" dirty="0">
                <a:solidFill>
                  <a:schemeClr val="accent3"/>
                </a:solidFill>
                <a:ea typeface="Lato"/>
                <a:cs typeface="Lato"/>
              </a:rPr>
              <a:t> </a:t>
            </a:r>
            <a:r>
              <a:rPr lang="en-US" b="1" dirty="0" err="1">
                <a:solidFill>
                  <a:schemeClr val="accent3"/>
                </a:solidFill>
                <a:ea typeface="Lato"/>
                <a:cs typeface="Lato"/>
              </a:rPr>
              <a:t>lisätietoja</a:t>
            </a:r>
            <a:r>
              <a:rPr lang="en-US" b="1" dirty="0">
                <a:solidFill>
                  <a:schemeClr val="accent3"/>
                </a:solidFill>
                <a:ea typeface="Lato"/>
                <a:cs typeface="Lato"/>
              </a:rPr>
              <a:t> </a:t>
            </a:r>
            <a:r>
              <a:rPr lang="en-US" dirty="0" err="1">
                <a:ea typeface="Lato"/>
                <a:cs typeface="Lato"/>
              </a:rPr>
              <a:t>tapahtumasta</a:t>
            </a:r>
            <a:endParaRPr lang="en-US" dirty="0">
              <a:ea typeface="Lato"/>
              <a:cs typeface="Lato"/>
            </a:endParaRPr>
          </a:p>
          <a:p>
            <a:pPr marL="342900" indent="-342900">
              <a:buFont typeface="Arial"/>
              <a:buChar char="•"/>
            </a:pPr>
            <a:endParaRPr lang="en-US" dirty="0">
              <a:ea typeface="Lato"/>
              <a:cs typeface="Lato"/>
            </a:endParaRPr>
          </a:p>
          <a:p>
            <a:pPr marL="342900" indent="-342900">
              <a:buFont typeface="Arial"/>
              <a:buChar char="•"/>
            </a:pPr>
            <a:r>
              <a:rPr lang="en-US" dirty="0">
                <a:ea typeface="Lato"/>
                <a:cs typeface="Lato"/>
              </a:rPr>
              <a:t>Ole </a:t>
            </a:r>
            <a:r>
              <a:rPr lang="en-US" dirty="0" err="1">
                <a:ea typeface="Lato"/>
                <a:cs typeface="Lato"/>
              </a:rPr>
              <a:t>tarvittaessa</a:t>
            </a:r>
            <a:r>
              <a:rPr lang="en-US" dirty="0">
                <a:ea typeface="Lato"/>
                <a:cs typeface="Lato"/>
              </a:rPr>
              <a:t> </a:t>
            </a:r>
            <a:r>
              <a:rPr lang="en-US" b="1" dirty="0" err="1">
                <a:solidFill>
                  <a:schemeClr val="accent3"/>
                </a:solidFill>
                <a:ea typeface="Lato"/>
                <a:cs typeface="Lato"/>
              </a:rPr>
              <a:t>yhteydessä</a:t>
            </a:r>
            <a:r>
              <a:rPr lang="en-US" b="1" dirty="0">
                <a:ea typeface="Lato"/>
                <a:cs typeface="Lato"/>
              </a:rPr>
              <a:t> </a:t>
            </a:r>
            <a:r>
              <a:rPr lang="en-US" dirty="0" err="1">
                <a:ea typeface="Lato"/>
                <a:cs typeface="Lato"/>
              </a:rPr>
              <a:t>asianomaisiin</a:t>
            </a:r>
            <a:r>
              <a:rPr lang="en-US" dirty="0">
                <a:ea typeface="Lato"/>
                <a:cs typeface="Lato"/>
              </a:rPr>
              <a:t> (</a:t>
            </a:r>
            <a:r>
              <a:rPr lang="en-US" dirty="0" err="1">
                <a:ea typeface="Lato"/>
                <a:cs typeface="Lato"/>
              </a:rPr>
              <a:t>koulun</a:t>
            </a:r>
            <a:r>
              <a:rPr lang="en-US" dirty="0">
                <a:ea typeface="Lato"/>
                <a:cs typeface="Lato"/>
              </a:rPr>
              <a:t> </a:t>
            </a:r>
            <a:r>
              <a:rPr lang="en-US" dirty="0" err="1">
                <a:ea typeface="Lato"/>
                <a:cs typeface="Lato"/>
              </a:rPr>
              <a:t>henkilökunta</a:t>
            </a:r>
            <a:r>
              <a:rPr lang="en-US" dirty="0">
                <a:ea typeface="Lato"/>
                <a:cs typeface="Lato"/>
              </a:rPr>
              <a:t>, </a:t>
            </a:r>
            <a:r>
              <a:rPr lang="en-US" dirty="0" err="1">
                <a:ea typeface="Lato"/>
                <a:cs typeface="Lato"/>
              </a:rPr>
              <a:t>kiusatun</a:t>
            </a:r>
            <a:r>
              <a:rPr lang="en-US" dirty="0">
                <a:ea typeface="Lato"/>
                <a:cs typeface="Lato"/>
              </a:rPr>
              <a:t> </a:t>
            </a:r>
            <a:r>
              <a:rPr lang="en-US" dirty="0" err="1">
                <a:ea typeface="Lato"/>
                <a:cs typeface="Lato"/>
              </a:rPr>
              <a:t>oppilaan</a:t>
            </a:r>
            <a:r>
              <a:rPr lang="en-US" dirty="0">
                <a:ea typeface="Lato"/>
                <a:cs typeface="Lato"/>
              </a:rPr>
              <a:t> </a:t>
            </a:r>
            <a:r>
              <a:rPr lang="en-US" dirty="0" err="1">
                <a:ea typeface="Lato"/>
                <a:cs typeface="Lato"/>
              </a:rPr>
              <a:t>vanhemmat</a:t>
            </a:r>
            <a:r>
              <a:rPr lang="en-US" dirty="0">
                <a:ea typeface="Lato"/>
                <a:cs typeface="Lato"/>
              </a:rPr>
              <a:t>)</a:t>
            </a:r>
            <a:endParaRPr lang="en-US" dirty="0"/>
          </a:p>
          <a:p>
            <a:pPr marL="342900" indent="-342900">
              <a:buFont typeface="Arial"/>
              <a:buChar char="•"/>
            </a:pPr>
            <a:endParaRPr lang="en-US" dirty="0"/>
          </a:p>
          <a:p>
            <a:pPr marL="342900" indent="-342900">
              <a:buFont typeface="Arial"/>
              <a:buChar char="•"/>
            </a:pPr>
            <a:r>
              <a:rPr lang="en-US" dirty="0" err="1">
                <a:ea typeface="Lato"/>
                <a:cs typeface="Lato"/>
              </a:rPr>
              <a:t>Tarvittaessa</a:t>
            </a:r>
            <a:r>
              <a:rPr lang="en-US" dirty="0">
                <a:ea typeface="Lato"/>
                <a:cs typeface="Lato"/>
              </a:rPr>
              <a:t> </a:t>
            </a:r>
            <a:r>
              <a:rPr lang="en-US" dirty="0" err="1">
                <a:ea typeface="Lato"/>
                <a:cs typeface="Lato"/>
              </a:rPr>
              <a:t>etsi</a:t>
            </a:r>
            <a:r>
              <a:rPr lang="en-US" dirty="0">
                <a:ea typeface="Lato"/>
                <a:cs typeface="Lato"/>
              </a:rPr>
              <a:t> </a:t>
            </a:r>
            <a:r>
              <a:rPr lang="en-US" dirty="0" err="1">
                <a:ea typeface="Lato"/>
                <a:cs typeface="Lato"/>
              </a:rPr>
              <a:t>omalle</a:t>
            </a:r>
            <a:r>
              <a:rPr lang="en-US" dirty="0">
                <a:ea typeface="Lato"/>
                <a:cs typeface="Lato"/>
              </a:rPr>
              <a:t> </a:t>
            </a:r>
            <a:r>
              <a:rPr lang="en-US" dirty="0" err="1">
                <a:ea typeface="Lato"/>
                <a:cs typeface="Lato"/>
              </a:rPr>
              <a:t>lapselle</a:t>
            </a:r>
            <a:r>
              <a:rPr lang="en-US" dirty="0">
                <a:ea typeface="Lato"/>
                <a:cs typeface="Lato"/>
              </a:rPr>
              <a:t> </a:t>
            </a:r>
            <a:r>
              <a:rPr lang="en-US" b="1" dirty="0" err="1">
                <a:solidFill>
                  <a:schemeClr val="accent3"/>
                </a:solidFill>
                <a:ea typeface="Lato"/>
                <a:cs typeface="Lato"/>
              </a:rPr>
              <a:t>tukea</a:t>
            </a:r>
            <a:r>
              <a:rPr lang="en-US" b="1" dirty="0">
                <a:solidFill>
                  <a:schemeClr val="accent3"/>
                </a:solidFill>
                <a:ea typeface="Lato"/>
                <a:cs typeface="Lato"/>
              </a:rPr>
              <a:t> </a:t>
            </a:r>
          </a:p>
          <a:p>
            <a:pPr marL="342900" indent="-342900">
              <a:buFont typeface="Arial"/>
              <a:buChar char="•"/>
            </a:pPr>
            <a:endParaRPr lang="en-US" b="1" dirty="0">
              <a:ea typeface="Lato"/>
              <a:cs typeface="Lato"/>
            </a:endParaRPr>
          </a:p>
          <a:p>
            <a:pPr marL="342900" indent="-342900">
              <a:buFont typeface="Arial"/>
              <a:buChar char="•"/>
            </a:pPr>
            <a:r>
              <a:rPr lang="en-US" dirty="0">
                <a:ea typeface="Lato"/>
                <a:cs typeface="Lato"/>
              </a:rPr>
              <a:t>Käykää </a:t>
            </a:r>
            <a:r>
              <a:rPr lang="en-US" dirty="0" err="1">
                <a:ea typeface="Lato"/>
                <a:cs typeface="Lato"/>
              </a:rPr>
              <a:t>läpi</a:t>
            </a:r>
            <a:r>
              <a:rPr lang="en-US" dirty="0">
                <a:ea typeface="Lato"/>
                <a:cs typeface="Lato"/>
              </a:rPr>
              <a:t> </a:t>
            </a:r>
            <a:r>
              <a:rPr lang="en-US" b="1" dirty="0" err="1">
                <a:solidFill>
                  <a:schemeClr val="accent3"/>
                </a:solidFill>
                <a:ea typeface="Lato"/>
                <a:cs typeface="Lato"/>
              </a:rPr>
              <a:t>tunne</a:t>
            </a:r>
            <a:r>
              <a:rPr lang="en-US" b="1" dirty="0">
                <a:solidFill>
                  <a:schemeClr val="accent3"/>
                </a:solidFill>
                <a:ea typeface="Lato"/>
                <a:cs typeface="Lato"/>
              </a:rPr>
              <a:t>- ja </a:t>
            </a:r>
            <a:r>
              <a:rPr lang="en-US" b="1" dirty="0" err="1">
                <a:solidFill>
                  <a:schemeClr val="accent3"/>
                </a:solidFill>
                <a:ea typeface="Lato"/>
                <a:cs typeface="Lato"/>
              </a:rPr>
              <a:t>empatiataitoja</a:t>
            </a:r>
            <a:endParaRPr lang="en-US" b="1" dirty="0">
              <a:solidFill>
                <a:schemeClr val="accent3"/>
              </a:solidFill>
              <a:ea typeface="Lato"/>
              <a:cs typeface="Lato"/>
            </a:endParaRPr>
          </a:p>
          <a:p>
            <a:pPr marL="342900" indent="-342900">
              <a:buFont typeface="Arial"/>
              <a:buChar char="•"/>
            </a:pPr>
            <a:endParaRPr lang="en-US" b="1" dirty="0"/>
          </a:p>
          <a:p>
            <a:pPr marL="342900" indent="-342900">
              <a:buFont typeface="Arial"/>
              <a:buChar char="•"/>
            </a:pPr>
            <a:r>
              <a:rPr lang="en-US" b="1" dirty="0" err="1">
                <a:solidFill>
                  <a:schemeClr val="tx2"/>
                </a:solidFill>
                <a:ea typeface="Lato"/>
                <a:cs typeface="Lato"/>
              </a:rPr>
              <a:t>Seuraa</a:t>
            </a:r>
            <a:r>
              <a:rPr lang="en-US" b="1" dirty="0">
                <a:ea typeface="Lato"/>
                <a:cs typeface="Lato"/>
              </a:rPr>
              <a:t> </a:t>
            </a:r>
            <a:r>
              <a:rPr lang="en-US" dirty="0" err="1">
                <a:ea typeface="Lato"/>
                <a:cs typeface="Lato"/>
              </a:rPr>
              <a:t>tilannetta</a:t>
            </a:r>
            <a:endParaRPr lang="en-US" dirty="0">
              <a:ea typeface="Lato"/>
              <a:cs typeface="Lato"/>
            </a:endParaRPr>
          </a:p>
        </p:txBody>
      </p:sp>
      <p:sp>
        <p:nvSpPr>
          <p:cNvPr id="3" name="Title 2">
            <a:extLst>
              <a:ext uri="{FF2B5EF4-FFF2-40B4-BE49-F238E27FC236}">
                <a16:creationId xmlns:a16="http://schemas.microsoft.com/office/drawing/2014/main" id="{F231F33B-E9B9-2B27-38A4-A476FFDB2185}"/>
              </a:ext>
            </a:extLst>
          </p:cNvPr>
          <p:cNvSpPr>
            <a:spLocks noGrp="1"/>
          </p:cNvSpPr>
          <p:nvPr>
            <p:ph type="title"/>
          </p:nvPr>
        </p:nvSpPr>
        <p:spPr/>
        <p:txBody>
          <a:bodyPr/>
          <a:lstStyle/>
          <a:p>
            <a:r>
              <a:rPr lang="en-US" sz="4000" err="1"/>
              <a:t>Entä</a:t>
            </a:r>
            <a:r>
              <a:rPr lang="en-US" sz="4000" dirty="0"/>
              <a:t>, </a:t>
            </a:r>
            <a:r>
              <a:rPr lang="en-US" sz="4000" err="1"/>
              <a:t>jos</a:t>
            </a:r>
            <a:r>
              <a:rPr lang="en-US" sz="4000" dirty="0"/>
              <a:t> </a:t>
            </a:r>
            <a:r>
              <a:rPr lang="en-US" sz="4000" err="1">
                <a:solidFill>
                  <a:srgbClr val="000000"/>
                </a:solidFill>
              </a:rPr>
              <a:t>oma</a:t>
            </a:r>
            <a:r>
              <a:rPr lang="en-US" sz="4000" dirty="0">
                <a:solidFill>
                  <a:srgbClr val="000000"/>
                </a:solidFill>
              </a:rPr>
              <a:t> </a:t>
            </a:r>
            <a:r>
              <a:rPr lang="en-US" sz="4000" err="1">
                <a:solidFill>
                  <a:schemeClr val="tx2"/>
                </a:solidFill>
              </a:rPr>
              <a:t>lapseni</a:t>
            </a:r>
            <a:r>
              <a:rPr lang="en-US" sz="4000" dirty="0">
                <a:solidFill>
                  <a:schemeClr val="tx2"/>
                </a:solidFill>
              </a:rPr>
              <a:t> </a:t>
            </a:r>
            <a:r>
              <a:rPr lang="en-US" sz="4000" err="1">
                <a:solidFill>
                  <a:schemeClr val="tx2"/>
                </a:solidFill>
              </a:rPr>
              <a:t>kiusaa</a:t>
            </a:r>
            <a:r>
              <a:rPr lang="en-US" sz="4000" dirty="0">
                <a:solidFill>
                  <a:schemeClr val="tx2"/>
                </a:solidFill>
              </a:rPr>
              <a:t>?</a:t>
            </a:r>
          </a:p>
        </p:txBody>
      </p:sp>
      <p:pic>
        <p:nvPicPr>
          <p:cNvPr id="4" name="Picture 3" descr="A person with her head in her hands looking at a computer&#10;&#10;Description automatically generated">
            <a:extLst>
              <a:ext uri="{FF2B5EF4-FFF2-40B4-BE49-F238E27FC236}">
                <a16:creationId xmlns:a16="http://schemas.microsoft.com/office/drawing/2014/main" id="{70BC9FC1-8E54-6DF5-6472-54A66E9CB75C}"/>
              </a:ext>
            </a:extLst>
          </p:cNvPr>
          <p:cNvPicPr>
            <a:picLocks noChangeAspect="1"/>
          </p:cNvPicPr>
          <p:nvPr/>
        </p:nvPicPr>
        <p:blipFill>
          <a:blip r:embed="rId3"/>
          <a:srcRect l="15794" r="4241"/>
          <a:stretch/>
        </p:blipFill>
        <p:spPr>
          <a:xfrm>
            <a:off x="7720210" y="0"/>
            <a:ext cx="4471790" cy="6860875"/>
          </a:xfrm>
          <a:prstGeom prst="rect">
            <a:avLst/>
          </a:prstGeom>
        </p:spPr>
      </p:pic>
      <p:pic>
        <p:nvPicPr>
          <p:cNvPr id="6" name="Kuva 5" descr="Kuva, joka sisältää kohteen Fontti, teksti, Grafiikka, logo&#10;&#10;Tekoälyllä luotu sisältö voi olla virheellistä.">
            <a:extLst>
              <a:ext uri="{FF2B5EF4-FFF2-40B4-BE49-F238E27FC236}">
                <a16:creationId xmlns:a16="http://schemas.microsoft.com/office/drawing/2014/main" id="{EAD857EF-3397-E2A1-5084-FED76A483B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1911" y="6148365"/>
            <a:ext cx="2607832" cy="536591"/>
          </a:xfrm>
          <a:prstGeom prst="rect">
            <a:avLst/>
          </a:prstGeom>
        </p:spPr>
      </p:pic>
    </p:spTree>
    <p:extLst>
      <p:ext uri="{BB962C8B-B14F-4D97-AF65-F5344CB8AC3E}">
        <p14:creationId xmlns:p14="http://schemas.microsoft.com/office/powerpoint/2010/main" val="3122029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00127444-DA86-3B21-BFFB-4039DA212F20}"/>
              </a:ext>
            </a:extLst>
          </p:cNvPr>
          <p:cNvSpPr>
            <a:spLocks noGrp="1"/>
          </p:cNvSpPr>
          <p:nvPr>
            <p:ph idx="1"/>
          </p:nvPr>
        </p:nvSpPr>
        <p:spPr/>
        <p:txBody>
          <a:bodyPr/>
          <a:lstStyle/>
          <a:p>
            <a:pPr marL="457200" indent="-457200">
              <a:buFont typeface="+mj-lt"/>
              <a:buAutoNum type="arabicPeriod"/>
            </a:pPr>
            <a:r>
              <a:rPr lang="fi-FI" dirty="0"/>
              <a:t>Millä alustoilla juttelet eniten toisten kanssa? </a:t>
            </a:r>
            <a:r>
              <a:rPr lang="fi-FI" b="1" dirty="0">
                <a:solidFill>
                  <a:schemeClr val="tx2"/>
                </a:solidFill>
              </a:rPr>
              <a:t>Kenen tai keiden kanssa juttelet ?</a:t>
            </a:r>
          </a:p>
          <a:p>
            <a:pPr marL="457200" marR="0" lvl="0" indent="-457200" algn="l" defTabSz="914400" rtl="0" eaLnBrk="1" fontAlgn="auto" latinLnBrk="0" hangingPunct="1">
              <a:lnSpc>
                <a:spcPct val="120000"/>
              </a:lnSpc>
              <a:spcBef>
                <a:spcPts val="0"/>
              </a:spcBef>
              <a:spcAft>
                <a:spcPts val="0"/>
              </a:spcAft>
              <a:buClrTx/>
              <a:buSzTx/>
              <a:buFont typeface="+mj-lt"/>
              <a:buAutoNum type="arabicPeriod"/>
              <a:tabLst/>
              <a:defRPr/>
            </a:pPr>
            <a:r>
              <a:rPr lang="fi-FI" dirty="0">
                <a:solidFill>
                  <a:srgbClr val="000000"/>
                </a:solidFill>
                <a:latin typeface="Lato"/>
              </a:rPr>
              <a:t>Tiedätkö mitä </a:t>
            </a:r>
            <a:r>
              <a:rPr lang="fi-FI" b="1" dirty="0">
                <a:solidFill>
                  <a:schemeClr val="tx2"/>
                </a:solidFill>
                <a:latin typeface="Lato"/>
              </a:rPr>
              <a:t>itsestä ja muista saa jakaa netissä</a:t>
            </a:r>
            <a:r>
              <a:rPr kumimoji="0" lang="fi-FI" sz="2400" b="1" i="0" u="none" strike="noStrike" kern="1200" cap="none" spc="0" normalizeH="0" baseline="0" noProof="0" dirty="0">
                <a:ln>
                  <a:noFill/>
                </a:ln>
                <a:solidFill>
                  <a:schemeClr val="tx2"/>
                </a:solidFill>
                <a:effectLst/>
                <a:uLnTx/>
                <a:uFillTx/>
                <a:latin typeface="Lato"/>
              </a:rPr>
              <a:t>?</a:t>
            </a:r>
            <a:endParaRPr lang="fi-FI" b="1" dirty="0">
              <a:solidFill>
                <a:schemeClr val="tx2"/>
              </a:solidFill>
            </a:endParaRPr>
          </a:p>
          <a:p>
            <a:pPr marL="457200" indent="-457200">
              <a:buFont typeface="+mj-lt"/>
              <a:buAutoNum type="arabicPeriod"/>
            </a:pPr>
            <a:r>
              <a:rPr lang="fi-FI" dirty="0"/>
              <a:t>Oletko nähnyt </a:t>
            </a:r>
            <a:r>
              <a:rPr lang="fi-FI" b="1" dirty="0">
                <a:solidFill>
                  <a:schemeClr val="tx2"/>
                </a:solidFill>
              </a:rPr>
              <a:t>kiusaamista tai häirintää </a:t>
            </a:r>
            <a:r>
              <a:rPr lang="fi-FI" dirty="0"/>
              <a:t>somessa tai digipelissä? Mitä tunteita se herätti?</a:t>
            </a:r>
          </a:p>
          <a:p>
            <a:pPr marL="457200" indent="-457200">
              <a:buFont typeface="+mj-lt"/>
              <a:buAutoNum type="arabicPeriod"/>
            </a:pPr>
            <a:r>
              <a:rPr lang="fi-FI" b="1" dirty="0">
                <a:solidFill>
                  <a:schemeClr val="tx2"/>
                </a:solidFill>
              </a:rPr>
              <a:t>Miten olet toiminut</a:t>
            </a:r>
            <a:r>
              <a:rPr lang="fi-FI" dirty="0"/>
              <a:t>, jos joku riitelee tai kiusaa netissä? Olisitko voinut toimia, jotenkin toisin?</a:t>
            </a:r>
          </a:p>
          <a:p>
            <a:pPr marL="457200" indent="-457200">
              <a:buFont typeface="+mj-lt"/>
              <a:buAutoNum type="arabicPeriod"/>
            </a:pPr>
            <a:r>
              <a:rPr lang="fi-FI" dirty="0"/>
              <a:t>Mitä </a:t>
            </a:r>
            <a:r>
              <a:rPr lang="fi-FI" b="1" dirty="0">
                <a:solidFill>
                  <a:schemeClr val="tx2"/>
                </a:solidFill>
              </a:rPr>
              <a:t>apua tai tukea </a:t>
            </a:r>
            <a:r>
              <a:rPr lang="fi-FI" dirty="0"/>
              <a:t>toivoisit aikuisilta (esim. vanhemmat ja opettajat) riita- tai kiusaamistilanteissa?</a:t>
            </a:r>
          </a:p>
        </p:txBody>
      </p:sp>
      <p:sp>
        <p:nvSpPr>
          <p:cNvPr id="3" name="Otsikko 2">
            <a:extLst>
              <a:ext uri="{FF2B5EF4-FFF2-40B4-BE49-F238E27FC236}">
                <a16:creationId xmlns:a16="http://schemas.microsoft.com/office/drawing/2014/main" id="{6682ED0E-BC46-1C38-9FC6-FCEA3FD911E5}"/>
              </a:ext>
            </a:extLst>
          </p:cNvPr>
          <p:cNvSpPr>
            <a:spLocks noGrp="1"/>
          </p:cNvSpPr>
          <p:nvPr>
            <p:ph type="title"/>
          </p:nvPr>
        </p:nvSpPr>
        <p:spPr/>
        <p:txBody>
          <a:bodyPr/>
          <a:lstStyle/>
          <a:p>
            <a:r>
              <a:rPr lang="fi-FI" sz="4000" dirty="0">
                <a:solidFill>
                  <a:schemeClr val="tx2"/>
                </a:solidFill>
              </a:rPr>
              <a:t>5 vinkkiä </a:t>
            </a:r>
            <a:r>
              <a:rPr lang="fi-FI" sz="4000" dirty="0"/>
              <a:t>keskusteluun lapsen kanssa:</a:t>
            </a:r>
          </a:p>
        </p:txBody>
      </p:sp>
      <p:sp>
        <p:nvSpPr>
          <p:cNvPr id="4" name="Suorakulmio 3">
            <a:extLst>
              <a:ext uri="{FF2B5EF4-FFF2-40B4-BE49-F238E27FC236}">
                <a16:creationId xmlns:a16="http://schemas.microsoft.com/office/drawing/2014/main" id="{730C5344-A2BB-9695-C8B1-80CF7D604FB1}"/>
              </a:ext>
            </a:extLst>
          </p:cNvPr>
          <p:cNvSpPr/>
          <p:nvPr/>
        </p:nvSpPr>
        <p:spPr>
          <a:xfrm>
            <a:off x="10335289" y="6368143"/>
            <a:ext cx="1301540" cy="3483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Kuva 4" descr="Kuva, joka sisältää kohteen Grafiikka, Fontti, graafinen suunnittelu, logo&#10;&#10;Tekoälyllä luotu sisältö voi olla virheellistä.">
            <a:extLst>
              <a:ext uri="{FF2B5EF4-FFF2-40B4-BE49-F238E27FC236}">
                <a16:creationId xmlns:a16="http://schemas.microsoft.com/office/drawing/2014/main" id="{3377A166-8E04-6DFF-19E1-F6FD2BBFA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1769" y="6013160"/>
            <a:ext cx="2477203" cy="509712"/>
          </a:xfrm>
          <a:prstGeom prst="rect">
            <a:avLst/>
          </a:prstGeom>
        </p:spPr>
      </p:pic>
    </p:spTree>
    <p:extLst>
      <p:ext uri="{BB962C8B-B14F-4D97-AF65-F5344CB8AC3E}">
        <p14:creationId xmlns:p14="http://schemas.microsoft.com/office/powerpoint/2010/main" val="1192762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C0C757E6-B164-451A-93CD-09031653EF13}"/>
              </a:ext>
            </a:extLst>
          </p:cNvPr>
          <p:cNvSpPr>
            <a:spLocks noGrp="1"/>
          </p:cNvSpPr>
          <p:nvPr>
            <p:ph idx="1"/>
          </p:nvPr>
        </p:nvSpPr>
        <p:spPr>
          <a:xfrm>
            <a:off x="2460171" y="1924411"/>
            <a:ext cx="7879609" cy="4476750"/>
          </a:xfrm>
        </p:spPr>
        <p:txBody>
          <a:bodyPr/>
          <a:lstStyle/>
          <a:p>
            <a:pPr marR="0" lvl="0" algn="l" defTabSz="914400" rtl="0" eaLnBrk="1" fontAlgn="base" latinLnBrk="0" hangingPunct="1">
              <a:lnSpc>
                <a:spcPct val="150000"/>
              </a:lnSpc>
              <a:spcBef>
                <a:spcPts val="0"/>
              </a:spcBef>
              <a:spcAft>
                <a:spcPts val="2400"/>
              </a:spcAft>
              <a:buClr>
                <a:srgbClr val="C00000"/>
              </a:buClr>
              <a:buSzPct val="150000"/>
              <a:tabLst/>
              <a:defRPr/>
            </a:pPr>
            <a:r>
              <a:rPr kumimoji="0" lang="fi-FI" sz="2800" b="1" i="0" u="none" strike="noStrike" kern="1200" cap="none" spc="0" normalizeH="0" baseline="0" noProof="0" dirty="0">
                <a:ln>
                  <a:noFill/>
                </a:ln>
                <a:solidFill>
                  <a:srgbClr val="000000"/>
                </a:solidFill>
                <a:effectLst/>
                <a:uLnTx/>
                <a:uFillTx/>
                <a:latin typeface="Lato"/>
                <a:ea typeface="Lato"/>
                <a:cs typeface="Lato"/>
              </a:rPr>
              <a:t>Älä ikinä </a:t>
            </a:r>
            <a:r>
              <a:rPr kumimoji="0" lang="fi-FI" sz="2800" b="1" i="0" u="none" strike="noStrike" kern="1200" cap="none" spc="0" normalizeH="0" baseline="0" noProof="0" dirty="0">
                <a:ln>
                  <a:noFill/>
                </a:ln>
                <a:solidFill>
                  <a:srgbClr val="A51414"/>
                </a:solidFill>
                <a:effectLst/>
                <a:uLnTx/>
                <a:uFillTx/>
                <a:latin typeface="Lato"/>
                <a:ea typeface="Lato"/>
                <a:cs typeface="Lato"/>
              </a:rPr>
              <a:t>vähättele </a:t>
            </a:r>
            <a:r>
              <a:rPr kumimoji="0" lang="fi-FI" sz="2800" b="1" i="0" u="none" strike="noStrike" kern="1200" cap="none" spc="0" normalizeH="0" baseline="0" noProof="0" dirty="0">
                <a:ln>
                  <a:noFill/>
                </a:ln>
                <a:solidFill>
                  <a:srgbClr val="000000"/>
                </a:solidFill>
                <a:effectLst/>
                <a:uLnTx/>
                <a:uFillTx/>
                <a:latin typeface="Lato"/>
                <a:ea typeface="Lato"/>
                <a:cs typeface="Lato"/>
              </a:rPr>
              <a:t>nettikiusaamista.</a:t>
            </a:r>
          </a:p>
          <a:p>
            <a:pPr marR="0" lvl="0" algn="l" defTabSz="914400" rtl="0" eaLnBrk="1" fontAlgn="base" latinLnBrk="0" hangingPunct="1">
              <a:lnSpc>
                <a:spcPct val="100000"/>
              </a:lnSpc>
              <a:spcBef>
                <a:spcPts val="0"/>
              </a:spcBef>
              <a:spcAft>
                <a:spcPts val="2400"/>
              </a:spcAft>
              <a:buClr>
                <a:srgbClr val="C00000"/>
              </a:buClr>
              <a:buSzPct val="150000"/>
              <a:tabLst/>
              <a:defRPr/>
            </a:pPr>
            <a:r>
              <a:rPr kumimoji="0" lang="fi-FI" sz="2800" b="1" i="0" u="none" strike="noStrike" kern="1200" cap="none" spc="0" normalizeH="0" baseline="0" noProof="0" dirty="0">
                <a:ln>
                  <a:noFill/>
                </a:ln>
                <a:solidFill>
                  <a:srgbClr val="000000"/>
                </a:solidFill>
                <a:effectLst/>
                <a:uLnTx/>
                <a:uFillTx/>
                <a:latin typeface="Lato"/>
                <a:ea typeface="Lato"/>
                <a:cs typeface="Lato"/>
              </a:rPr>
              <a:t>Kohtaa kiusaamista kokenut lapsi </a:t>
            </a:r>
            <a:r>
              <a:rPr kumimoji="0" lang="fi-FI" sz="2800" b="1" i="0" u="none" strike="noStrike" kern="1200" cap="none" spc="0" normalizeH="0" baseline="0" noProof="0" dirty="0">
                <a:ln>
                  <a:noFill/>
                </a:ln>
                <a:solidFill>
                  <a:srgbClr val="A51414"/>
                </a:solidFill>
                <a:effectLst/>
                <a:uLnTx/>
                <a:uFillTx/>
                <a:latin typeface="Lato"/>
                <a:ea typeface="Lato"/>
                <a:cs typeface="Lato"/>
              </a:rPr>
              <a:t>empaattisesti </a:t>
            </a:r>
            <a:r>
              <a:rPr kumimoji="0" lang="fi-FI" sz="2800" b="0" i="0" u="none" strike="noStrike" kern="1200" cap="none" spc="0" normalizeH="0" baseline="0" noProof="0" dirty="0">
                <a:ln>
                  <a:noFill/>
                </a:ln>
                <a:solidFill>
                  <a:srgbClr val="000000"/>
                </a:solidFill>
                <a:effectLst/>
                <a:uLnTx/>
                <a:uFillTx/>
                <a:latin typeface="Lato"/>
                <a:ea typeface="Lato"/>
                <a:cs typeface="Lato"/>
              </a:rPr>
              <a:t>ja </a:t>
            </a:r>
            <a:r>
              <a:rPr kumimoji="0" lang="fi-FI" sz="2800" b="1" i="0" u="none" strike="noStrike" kern="1200" cap="none" spc="0" normalizeH="0" baseline="0" noProof="0" dirty="0">
                <a:ln>
                  <a:noFill/>
                </a:ln>
                <a:solidFill>
                  <a:srgbClr val="A51414"/>
                </a:solidFill>
                <a:effectLst/>
                <a:uLnTx/>
                <a:uFillTx/>
                <a:latin typeface="Lato"/>
                <a:ea typeface="+mn-lt"/>
                <a:cs typeface="+mn-lt"/>
              </a:rPr>
              <a:t>rauhallisesti.</a:t>
            </a:r>
          </a:p>
          <a:p>
            <a:pPr marR="0" lvl="0" algn="l" defTabSz="914400" rtl="0" eaLnBrk="1" fontAlgn="base" latinLnBrk="0" hangingPunct="1">
              <a:lnSpc>
                <a:spcPct val="100000"/>
              </a:lnSpc>
              <a:spcBef>
                <a:spcPts val="0"/>
              </a:spcBef>
              <a:spcAft>
                <a:spcPts val="2400"/>
              </a:spcAft>
              <a:buClr>
                <a:srgbClr val="C00000"/>
              </a:buClr>
              <a:buSzPct val="150000"/>
              <a:tabLst/>
              <a:defRPr/>
            </a:pPr>
            <a:r>
              <a:rPr kumimoji="0" lang="fi-FI" sz="2800" b="1" i="0" u="none" strike="noStrike" kern="1200" cap="none" spc="0" normalizeH="0" baseline="0" noProof="0" dirty="0" err="1">
                <a:ln>
                  <a:noFill/>
                </a:ln>
                <a:solidFill>
                  <a:srgbClr val="000000"/>
                </a:solidFill>
                <a:effectLst/>
                <a:uLnTx/>
                <a:uFillTx/>
                <a:latin typeface="Lato"/>
                <a:ea typeface="Lato"/>
                <a:cs typeface="Lato"/>
              </a:rPr>
              <a:t>Mui</a:t>
            </a:r>
            <a:r>
              <a:rPr lang="fi-FI" sz="2800" b="1" dirty="0" err="1">
                <a:solidFill>
                  <a:srgbClr val="000000"/>
                </a:solidFill>
                <a:latin typeface="Lato"/>
                <a:ea typeface="Lato"/>
                <a:cs typeface="Lato"/>
              </a:rPr>
              <a:t>sta</a:t>
            </a:r>
            <a:r>
              <a:rPr lang="fi-FI" sz="2800" b="1" dirty="0">
                <a:solidFill>
                  <a:srgbClr val="000000"/>
                </a:solidFill>
                <a:latin typeface="Lato"/>
                <a:ea typeface="Lato"/>
                <a:cs typeface="Lato"/>
              </a:rPr>
              <a:t>, että </a:t>
            </a:r>
            <a:r>
              <a:rPr kumimoji="0" lang="fi-FI" sz="2800" b="1" i="0" u="none" strike="noStrike" kern="1200" cap="none" spc="0" normalizeH="0" baseline="0" noProof="0" dirty="0">
                <a:ln>
                  <a:noFill/>
                </a:ln>
                <a:solidFill>
                  <a:srgbClr val="000000"/>
                </a:solidFill>
                <a:effectLst/>
                <a:uLnTx/>
                <a:uFillTx/>
                <a:latin typeface="Lato"/>
                <a:ea typeface="Lato"/>
                <a:cs typeface="Lato"/>
              </a:rPr>
              <a:t>kiusaamisen ennaltaehkäisy ja selvittely on ennen kaikkea </a:t>
            </a:r>
            <a:r>
              <a:rPr kumimoji="0" lang="fi-FI" sz="2800" b="1" i="0" u="none" strike="noStrike" kern="1200" cap="none" spc="0" normalizeH="0" baseline="0" noProof="0" dirty="0">
                <a:ln>
                  <a:noFill/>
                </a:ln>
                <a:solidFill>
                  <a:schemeClr val="tx2"/>
                </a:solidFill>
                <a:effectLst/>
                <a:uLnTx/>
                <a:uFillTx/>
                <a:latin typeface="Lato"/>
                <a:ea typeface="Lato"/>
                <a:cs typeface="Lato"/>
              </a:rPr>
              <a:t>aikuisten vastuulla.</a:t>
            </a:r>
          </a:p>
          <a:p>
            <a:endParaRPr lang="fi-FI" dirty="0"/>
          </a:p>
        </p:txBody>
      </p:sp>
      <p:sp>
        <p:nvSpPr>
          <p:cNvPr id="3" name="Otsikko 2">
            <a:extLst>
              <a:ext uri="{FF2B5EF4-FFF2-40B4-BE49-F238E27FC236}">
                <a16:creationId xmlns:a16="http://schemas.microsoft.com/office/drawing/2014/main" id="{8AC92508-F8BB-A1C8-E246-C3F4721508A2}"/>
              </a:ext>
            </a:extLst>
          </p:cNvPr>
          <p:cNvSpPr>
            <a:spLocks noGrp="1"/>
          </p:cNvSpPr>
          <p:nvPr>
            <p:ph type="title"/>
          </p:nvPr>
        </p:nvSpPr>
        <p:spPr>
          <a:xfrm>
            <a:off x="811733" y="879646"/>
            <a:ext cx="9528048" cy="905256"/>
          </a:xfrm>
        </p:spPr>
        <p:txBody>
          <a:bodyPr>
            <a:noAutofit/>
          </a:bodyPr>
          <a:lstStyle/>
          <a:p>
            <a:r>
              <a:rPr lang="fi-FI" sz="4000" dirty="0"/>
              <a:t>Muista ainakin </a:t>
            </a:r>
            <a:r>
              <a:rPr lang="fi-FI" sz="4000" dirty="0">
                <a:solidFill>
                  <a:schemeClr val="tx2"/>
                </a:solidFill>
              </a:rPr>
              <a:t>nämä:</a:t>
            </a:r>
            <a:br>
              <a:rPr lang="fi-FI" sz="4000" dirty="0"/>
            </a:br>
            <a:endParaRPr lang="fi-FI" sz="4000" dirty="0">
              <a:solidFill>
                <a:schemeClr val="tx2"/>
              </a:solidFill>
            </a:endParaRPr>
          </a:p>
        </p:txBody>
      </p:sp>
      <p:pic>
        <p:nvPicPr>
          <p:cNvPr id="4" name="Kuva 3" descr="Merkki 1 tasaisella täytöllä">
            <a:extLst>
              <a:ext uri="{FF2B5EF4-FFF2-40B4-BE49-F238E27FC236}">
                <a16:creationId xmlns:a16="http://schemas.microsoft.com/office/drawing/2014/main" id="{F4DDE80C-ACA1-44CF-CB11-4EDC536FE9D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1616" y="1685187"/>
            <a:ext cx="1052241" cy="1052241"/>
          </a:xfrm>
          <a:prstGeom prst="rect">
            <a:avLst/>
          </a:prstGeom>
        </p:spPr>
      </p:pic>
      <p:pic>
        <p:nvPicPr>
          <p:cNvPr id="5" name="Kuva 4">
            <a:extLst>
              <a:ext uri="{FF2B5EF4-FFF2-40B4-BE49-F238E27FC236}">
                <a16:creationId xmlns:a16="http://schemas.microsoft.com/office/drawing/2014/main" id="{12BF1C6F-8F3D-2DCB-2BB8-AEE65D9ECF66}"/>
              </a:ext>
            </a:extLst>
          </p:cNvPr>
          <p:cNvPicPr>
            <a:picLocks noChangeAspect="1"/>
          </p:cNvPicPr>
          <p:nvPr/>
        </p:nvPicPr>
        <p:blipFill>
          <a:blip r:embed="rId4"/>
          <a:stretch>
            <a:fillRect/>
          </a:stretch>
        </p:blipFill>
        <p:spPr>
          <a:xfrm>
            <a:off x="961616" y="2901650"/>
            <a:ext cx="1054699" cy="1054699"/>
          </a:xfrm>
          <a:prstGeom prst="rect">
            <a:avLst/>
          </a:prstGeom>
        </p:spPr>
      </p:pic>
      <p:pic>
        <p:nvPicPr>
          <p:cNvPr id="6" name="Kuva 5">
            <a:extLst>
              <a:ext uri="{FF2B5EF4-FFF2-40B4-BE49-F238E27FC236}">
                <a16:creationId xmlns:a16="http://schemas.microsoft.com/office/drawing/2014/main" id="{FFDBECE6-DE3B-F0F3-CFCA-C26C9D28316A}"/>
              </a:ext>
            </a:extLst>
          </p:cNvPr>
          <p:cNvPicPr>
            <a:picLocks noChangeAspect="1"/>
          </p:cNvPicPr>
          <p:nvPr/>
        </p:nvPicPr>
        <p:blipFill>
          <a:blip r:embed="rId5"/>
          <a:stretch>
            <a:fillRect/>
          </a:stretch>
        </p:blipFill>
        <p:spPr>
          <a:xfrm>
            <a:off x="959158" y="3956349"/>
            <a:ext cx="1054699" cy="1054699"/>
          </a:xfrm>
          <a:prstGeom prst="rect">
            <a:avLst/>
          </a:prstGeom>
        </p:spPr>
      </p:pic>
      <p:sp>
        <p:nvSpPr>
          <p:cNvPr id="7" name="Suorakulmio 6">
            <a:extLst>
              <a:ext uri="{FF2B5EF4-FFF2-40B4-BE49-F238E27FC236}">
                <a16:creationId xmlns:a16="http://schemas.microsoft.com/office/drawing/2014/main" id="{F9969F72-4F32-4EDF-7208-F3FC395FA5F1}"/>
              </a:ext>
            </a:extLst>
          </p:cNvPr>
          <p:cNvSpPr/>
          <p:nvPr/>
        </p:nvSpPr>
        <p:spPr>
          <a:xfrm>
            <a:off x="10339780" y="6401161"/>
            <a:ext cx="1601849" cy="3262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descr="Kuva, joka sisältää kohteen Grafiikka, Fontti, graafinen suunnittelu, logo&#10;&#10;Tekoälyllä luotu sisältö voi olla virheellistä.">
            <a:extLst>
              <a:ext uri="{FF2B5EF4-FFF2-40B4-BE49-F238E27FC236}">
                <a16:creationId xmlns:a16="http://schemas.microsoft.com/office/drawing/2014/main" id="{6A66434D-D3FA-57B7-E4D0-E70746AEAE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31769" y="6013160"/>
            <a:ext cx="2477203" cy="509712"/>
          </a:xfrm>
          <a:prstGeom prst="rect">
            <a:avLst/>
          </a:prstGeom>
        </p:spPr>
      </p:pic>
    </p:spTree>
    <p:extLst>
      <p:ext uri="{BB962C8B-B14F-4D97-AF65-F5344CB8AC3E}">
        <p14:creationId xmlns:p14="http://schemas.microsoft.com/office/powerpoint/2010/main" val="1646640958"/>
      </p:ext>
    </p:extLst>
  </p:cSld>
  <p:clrMapOvr>
    <a:masterClrMapping/>
  </p:clrMapOvr>
</p:sld>
</file>

<file path=ppt/theme/theme1.xml><?xml version="1.0" encoding="utf-8"?>
<a:theme xmlns:a="http://schemas.openxmlformats.org/drawingml/2006/main" name="Pelastakaa Lapset Teema 2022">
  <a:themeElements>
    <a:clrScheme name="STC Colours">
      <a:dk1>
        <a:srgbClr val="000000"/>
      </a:dk1>
      <a:lt1>
        <a:srgbClr val="FFFFFF"/>
      </a:lt1>
      <a:dk2>
        <a:srgbClr val="A51414"/>
      </a:dk2>
      <a:lt2>
        <a:srgbClr val="F3F2EE"/>
      </a:lt2>
      <a:accent1>
        <a:srgbClr val="DA291C"/>
      </a:accent1>
      <a:accent2>
        <a:srgbClr val="D1CCBD"/>
      </a:accent2>
      <a:accent3>
        <a:srgbClr val="9A3324"/>
      </a:accent3>
      <a:accent4>
        <a:srgbClr val="FF6A39"/>
      </a:accent4>
      <a:accent5>
        <a:srgbClr val="F2A900"/>
      </a:accent5>
      <a:accent6>
        <a:srgbClr val="00B2A9"/>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2.xml><?xml version="1.0" encoding="utf-8"?>
<a:theme xmlns:a="http://schemas.openxmlformats.org/drawingml/2006/main" name="1_Pelastakaa Lapset Teema 2022">
  <a:themeElements>
    <a:clrScheme name="STC Colours">
      <a:dk1>
        <a:srgbClr val="000000"/>
      </a:dk1>
      <a:lt1>
        <a:srgbClr val="FFFFFF"/>
      </a:lt1>
      <a:dk2>
        <a:srgbClr val="A51414"/>
      </a:dk2>
      <a:lt2>
        <a:srgbClr val="F3F2EE"/>
      </a:lt2>
      <a:accent1>
        <a:srgbClr val="DA291C"/>
      </a:accent1>
      <a:accent2>
        <a:srgbClr val="D1CCBD"/>
      </a:accent2>
      <a:accent3>
        <a:srgbClr val="9A3324"/>
      </a:accent3>
      <a:accent4>
        <a:srgbClr val="FF6A39"/>
      </a:accent4>
      <a:accent5>
        <a:srgbClr val="F2A900"/>
      </a:accent5>
      <a:accent6>
        <a:srgbClr val="00B2A9"/>
      </a:accent6>
      <a:hlink>
        <a:srgbClr val="E1251B"/>
      </a:hlink>
      <a:folHlink>
        <a:srgbClr val="9A3324"/>
      </a:folHlink>
    </a:clrScheme>
    <a:fontScheme name="Save the Children fonts">
      <a:majorFont>
        <a:latin typeface="Oswald Medium"/>
        <a:ea typeface=""/>
        <a:cs typeface=""/>
      </a:majorFont>
      <a:minorFont>
        <a:latin typeface="Lato"/>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dirty="0" smtClean="0">
            <a:solidFill>
              <a:schemeClr val="bg1"/>
            </a:solidFill>
          </a:defRPr>
        </a:defPPr>
      </a:lstStyle>
    </a:txDef>
  </a:objectDefaults>
  <a:extraClrSchemeLst/>
  <a:custClrLst>
    <a:custClr name="Green">
      <a:srgbClr val="71CC98"/>
    </a:custClr>
    <a:custClr name="Pink">
      <a:srgbClr val="F8B5C4"/>
    </a:custClr>
    <a:custClr name="Purple">
      <a:srgbClr val="A57FB2"/>
    </a:custClr>
    <a:custClr name="Biscuit 25%">
      <a:srgbClr val="F3F2EE"/>
    </a:custClr>
    <a:custClr name="Light Grey">
      <a:srgbClr val="999999"/>
    </a:custClr>
    <a:custClr name="Dark Grey">
      <a:srgbClr val="4A4F53"/>
    </a:custClr>
  </a:custClrLst>
  <a:extLst>
    <a:ext uri="{05A4C25C-085E-4340-85A3-A5531E510DB2}">
      <thm15:themeFamily xmlns:thm15="http://schemas.microsoft.com/office/thememl/2012/main" name="Presentation Standard Not Embedded Template.potx" id="{4CCC1173-2659-4F2E-B678-431B7248A372}" vid="{FECCCABA-B02B-48DC-9D9F-C31F4D766E47}"/>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9E953723E0CA1343B4F67A0975699A06" ma:contentTypeVersion="23" ma:contentTypeDescription="Luo uusi asiakirja." ma:contentTypeScope="" ma:versionID="9f59e186bfbd860e94ea96fe9b57b6ae">
  <xsd:schema xmlns:xsd="http://www.w3.org/2001/XMLSchema" xmlns:xs="http://www.w3.org/2001/XMLSchema" xmlns:p="http://schemas.microsoft.com/office/2006/metadata/properties" xmlns:ns2="dfbb45e1-35e2-4c63-821b-ac1e6c317b5f" xmlns:ns3="0da56fd1-ee88-4676-a934-5f143720cd46" targetNamespace="http://schemas.microsoft.com/office/2006/metadata/properties" ma:root="true" ma:fieldsID="8db9d10185701bac36e9d2eee659fd8d" ns2:_="" ns3:_="">
    <xsd:import namespace="dfbb45e1-35e2-4c63-821b-ac1e6c317b5f"/>
    <xsd:import namespace="0da56fd1-ee88-4676-a934-5f143720cd4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bb45e1-35e2-4c63-821b-ac1e6c317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Kuvien tunnisteet" ma:readOnly="false" ma:fieldId="{5cf76f15-5ced-4ddc-b409-7134ff3c332f}" ma:taxonomyMulti="true" ma:sspId="944caaca-6154-4086-bfbb-6e331549b5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a56fd1-ee88-4676-a934-5f143720cd46" elementFormDefault="qualified">
    <xsd:import namespace="http://schemas.microsoft.com/office/2006/documentManagement/types"/>
    <xsd:import namespace="http://schemas.microsoft.com/office/infopath/2007/PartnerControls"/>
    <xsd:element name="SharedWithUsers" ma:index="1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Jakamisen tiedot" ma:internalName="SharedWithDetails" ma:readOnly="true">
      <xsd:simpleType>
        <xsd:restriction base="dms:Note">
          <xsd:maxLength value="255"/>
        </xsd:restriction>
      </xsd:simpleType>
    </xsd:element>
    <xsd:element name="TaxCatchAll" ma:index="21" nillable="true" ma:displayName="Taxonomy Catch All Column" ma:hidden="true" ma:list="{b670f1af-6406-4b85-9a95-2f561b740ad7}" ma:internalName="TaxCatchAll" ma:showField="CatchAllData" ma:web="0da56fd1-ee88-4676-a934-5f143720cd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fbb45e1-35e2-4c63-821b-ac1e6c317b5f">
      <Terms xmlns="http://schemas.microsoft.com/office/infopath/2007/PartnerControls"/>
    </lcf76f155ced4ddcb4097134ff3c332f>
    <TaxCatchAll xmlns="0da56fd1-ee88-4676-a934-5f143720cd4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1DEE21-BFCE-41ED-9037-AE041F5AF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bb45e1-35e2-4c63-821b-ac1e6c317b5f"/>
    <ds:schemaRef ds:uri="0da56fd1-ee88-4676-a934-5f143720cd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18008C-4DFC-482A-A86C-D0DFBD73665A}">
  <ds:schemaRefs>
    <ds:schemaRef ds:uri="http://schemas.microsoft.com/office/2006/metadata/properties"/>
    <ds:schemaRef ds:uri="http://www.w3.org/XML/1998/namespace"/>
    <ds:schemaRef ds:uri="http://purl.org/dc/dcmitype/"/>
    <ds:schemaRef ds:uri="http://schemas.openxmlformats.org/package/2006/metadata/core-properties"/>
    <ds:schemaRef ds:uri="http://purl.org/dc/terms/"/>
    <ds:schemaRef ds:uri="http://purl.org/dc/elements/1.1/"/>
    <ds:schemaRef ds:uri="http://schemas.microsoft.com/office/2006/documentManagement/types"/>
    <ds:schemaRef ds:uri="http://schemas.microsoft.com/office/infopath/2007/PartnerControls"/>
    <ds:schemaRef ds:uri="0da56fd1-ee88-4676-a934-5f143720cd46"/>
    <ds:schemaRef ds:uri="dfbb45e1-35e2-4c63-821b-ac1e6c317b5f"/>
  </ds:schemaRefs>
</ds:datastoreItem>
</file>

<file path=customXml/itemProps3.xml><?xml version="1.0" encoding="utf-8"?>
<ds:datastoreItem xmlns:ds="http://schemas.openxmlformats.org/officeDocument/2006/customXml" ds:itemID="{3B3712E2-5097-4B35-8A09-0B90A1790EC5}">
  <ds:schemaRefs>
    <ds:schemaRef ds:uri="http://schemas.microsoft.com/sharepoint/v3/contenttype/forms"/>
  </ds:schemaRefs>
</ds:datastoreItem>
</file>

<file path=docMetadata/LabelInfo.xml><?xml version="1.0" encoding="utf-8"?>
<clbl:labelList xmlns:clbl="http://schemas.microsoft.com/office/2020/mipLabelMetadata">
  <clbl:label id="{90cea000-4c45-4b9e-8715-17e4945b4b2d}" enabled="0" method="" siteId="{90cea000-4c45-4b9e-8715-17e4945b4b2d}" removed="1"/>
</clbl:labelList>
</file>

<file path=docProps/app.xml><?xml version="1.0" encoding="utf-8"?>
<Properties xmlns="http://schemas.openxmlformats.org/officeDocument/2006/extended-properties" xmlns:vt="http://schemas.openxmlformats.org/officeDocument/2006/docPropsVTypes">
  <TotalTime>10134</TotalTime>
  <Words>1191</Words>
  <Application>Microsoft Office PowerPoint</Application>
  <PresentationFormat>Laajakuva</PresentationFormat>
  <Paragraphs>113</Paragraphs>
  <Slides>12</Slides>
  <Notes>11</Notes>
  <HiddenSlides>0</HiddenSlides>
  <MMClips>0</MMClips>
  <ScaleCrop>false</ScaleCrop>
  <HeadingPairs>
    <vt:vector size="6" baseType="variant">
      <vt:variant>
        <vt:lpstr>Käytetyt fontit</vt:lpstr>
      </vt:variant>
      <vt:variant>
        <vt:i4>7</vt:i4>
      </vt:variant>
      <vt:variant>
        <vt:lpstr>Teema</vt:lpstr>
      </vt:variant>
      <vt:variant>
        <vt:i4>2</vt:i4>
      </vt:variant>
      <vt:variant>
        <vt:lpstr>Dian otsikot</vt:lpstr>
      </vt:variant>
      <vt:variant>
        <vt:i4>12</vt:i4>
      </vt:variant>
    </vt:vector>
  </HeadingPairs>
  <TitlesOfParts>
    <vt:vector size="21" baseType="lpstr">
      <vt:lpstr>Aptos</vt:lpstr>
      <vt:lpstr>Arial</vt:lpstr>
      <vt:lpstr>Calibri</vt:lpstr>
      <vt:lpstr>Gill Sans Infant MT</vt:lpstr>
      <vt:lpstr>Gill Sans Infant Std</vt:lpstr>
      <vt:lpstr>Lato</vt:lpstr>
      <vt:lpstr>Oswald Medium</vt:lpstr>
      <vt:lpstr>Pelastakaa Lapset Teema 2022</vt:lpstr>
      <vt:lpstr>1_Pelastakaa Lapset Teema 2022</vt:lpstr>
      <vt:lpstr>PowerPoint-esitys</vt:lpstr>
      <vt:lpstr>PowerPoint-esitys</vt:lpstr>
      <vt:lpstr>PowerPoint-esitys</vt:lpstr>
      <vt:lpstr>Nettikiusaaminen voi olla myös rikos, kuten</vt:lpstr>
      <vt:lpstr>Miten tukea lapsen vuorovaikutusta netissä?</vt:lpstr>
      <vt:lpstr>PowerPoint-esitys</vt:lpstr>
      <vt:lpstr>Entä, jos oma lapseni kiusaa?</vt:lpstr>
      <vt:lpstr>5 vinkkiä keskusteluun lapsen kanssa:</vt:lpstr>
      <vt:lpstr>Muista ainakin nämä: </vt:lpstr>
      <vt:lpstr>Keskustellaan!</vt:lpstr>
      <vt:lpstr>Huippula kotien tukena</vt:lpstr>
      <vt:lpstr>Anna meille palautetta!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Inka Kiuru</dc:creator>
  <cp:lastModifiedBy>Inka Kiuru</cp:lastModifiedBy>
  <cp:revision>68</cp:revision>
  <dcterms:created xsi:type="dcterms:W3CDTF">2024-11-14T06:04:14Z</dcterms:created>
  <dcterms:modified xsi:type="dcterms:W3CDTF">2026-08-03T08:32:37Z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0x0101009E953723E0CA1343B4F67A0975699A06</vt:lpwstr>
  </property>
  <property fmtid="{D5CDD505-2E9C-101B-9397-08002B2CF9AE}" pid="3" name="MediaServiceImageTags">
    <vt:lpwstr/>
  </property>
</Properties>
</file>