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323_FDAF72EA.xml" ContentType="application/vnd.ms-powerpoint.comments+xml"/>
  <Override PartName="/ppt/notesSlides/notesSlide9.xml" ContentType="application/vnd.openxmlformats-officedocument.presentationml.notesSlide+xml"/>
  <Override PartName="/ppt/comments/modernComment_315_7E299B9.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 id="2147483705" r:id="rId5"/>
    <p:sldMasterId id="2147483728" r:id="rId6"/>
  </p:sldMasterIdLst>
  <p:notesMasterIdLst>
    <p:notesMasterId r:id="rId19"/>
  </p:notesMasterIdLst>
  <p:sldIdLst>
    <p:sldId id="952" r:id="rId7"/>
    <p:sldId id="257" r:id="rId8"/>
    <p:sldId id="883" r:id="rId9"/>
    <p:sldId id="949" r:id="rId10"/>
    <p:sldId id="816" r:id="rId11"/>
    <p:sldId id="713" r:id="rId12"/>
    <p:sldId id="950" r:id="rId13"/>
    <p:sldId id="951" r:id="rId14"/>
    <p:sldId id="803" r:id="rId15"/>
    <p:sldId id="789" r:id="rId16"/>
    <p:sldId id="788" r:id="rId17"/>
    <p:sldId id="879" r:id="rId18"/>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7BDB6D-6E83-4E43-70B6-92F9ECAEB5D6}" name="Lauri Sundberg" initials="LS" userId="S::lauri.sundberg@pelastakaalapset.fi::113544ad-631d-487b-8351-315eff7b3c9f" providerId="AD"/>
  <p188:author id="{B2A0CF82-D8DD-D664-60CF-F5626D1D991C}" name="Inka Kiuru" initials="IK" userId="S::inka.kiuru@pelastakaalapset.fi::b6cb6791-92c1-45d1-b24a-d73e4168f864" providerId="AD"/>
  <p188:author id="{91DBF78D-E224-563B-F65E-4B51BA7F76E8}" name="Marjaana Hulkko" initials="MH" userId="S::marjaana.hulkko@pelastakaalapset.fi::032a6d45-1950-4f44-85c6-73daf6d2d2b2" providerId="AD"/>
  <p188:author id="{9ACA6CD9-533F-CA90-9F3C-DE3BD9C85B1A}" name="Elina Pitkäranta" initials="EP" userId="S::elina.pitkaranta@pelastakaalapset.fi::0bfc8c9a-5068-4926-b3b4-39be5ee04fc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E0E0E"/>
    <a:srgbClr val="282512"/>
    <a:srgbClr val="4740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607" autoAdjust="0"/>
  </p:normalViewPr>
  <p:slideViewPr>
    <p:cSldViewPr snapToGrid="0">
      <p:cViewPr varScale="1">
        <p:scale>
          <a:sx n="55" d="100"/>
          <a:sy n="55" d="100"/>
        </p:scale>
        <p:origin x="10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omments/modernComment_315_7E299B9.xml><?xml version="1.0" encoding="utf-8"?>
<p188:cmLst xmlns:a="http://schemas.openxmlformats.org/drawingml/2006/main" xmlns:r="http://schemas.openxmlformats.org/officeDocument/2006/relationships" xmlns:p188="http://schemas.microsoft.com/office/powerpoint/2018/8/main">
  <p188:cm id="{AA7B4803-4B68-4FB3-AA59-5D189CF71C36}" authorId="{91DBF78D-E224-563B-F65E-4B51BA7F76E8}" status="resolved" created="2025-08-11T09:27:28.186" complete="100000">
    <ac:deMkLst xmlns:ac="http://schemas.microsoft.com/office/drawing/2013/main/command">
      <pc:docMk xmlns:pc="http://schemas.microsoft.com/office/powerpoint/2013/main/command"/>
      <pc:sldMk xmlns:pc="http://schemas.microsoft.com/office/powerpoint/2013/main/command" cId="132291001" sldId="789"/>
      <ac:spMk id="2" creationId="{A1F271C6-8B11-E95C-6BA9-00BD420C4F9B}"/>
    </ac:deMkLst>
    <p188:txBody>
      <a:bodyPr/>
      <a:lstStyle/>
      <a:p>
        <a:r>
          <a:rPr lang="en-US"/>
          <a:t>Tähänkin voisi kirjoittaa vielä jotakin kättä pidempää muistiinpanoa opelle, jotta hän osaa vastata vanhempien mahdollisiin kysmyyksiin.</a:t>
        </a:r>
      </a:p>
    </p188:txBody>
  </p188:cm>
</p188:cmLst>
</file>

<file path=ppt/comments/modernComment_323_FDAF72EA.xml><?xml version="1.0" encoding="utf-8"?>
<p188:cmLst xmlns:a="http://schemas.openxmlformats.org/drawingml/2006/main" xmlns:r="http://schemas.openxmlformats.org/officeDocument/2006/relationships" xmlns:p188="http://schemas.microsoft.com/office/powerpoint/2018/8/main">
  <p188:cm id="{4D0B85A6-A079-4EDA-B945-207D8EAF2B7F}" authorId="{91DBF78D-E224-563B-F65E-4B51BA7F76E8}" created="2025-08-11T09:22:43.044">
    <pc:sldMkLst xmlns:pc="http://schemas.microsoft.com/office/powerpoint/2013/main/command">
      <pc:docMk/>
      <pc:sldMk cId="4256133866" sldId="803"/>
    </pc:sldMkLst>
    <p188:txBody>
      <a:bodyPr/>
      <a:lstStyle/>
      <a:p>
        <a:r>
          <a:rPr lang="en-US"/>
          <a:t>Tässäkin diassa tosi raskaat muistiinpanot.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73290E-A89D-46B7-90A1-2272EB090037}" type="datetimeFigureOut">
              <a:rPr lang="fi-FI" smtClean="0"/>
              <a:t>3.8.2026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5F0775-E4C8-4C9B-AEAD-16834F1D2581}" type="slidenum">
              <a:rPr lang="fi-FI" smtClean="0"/>
              <a:t>‹#›</a:t>
            </a:fld>
            <a:endParaRPr lang="fi-FI"/>
          </a:p>
        </p:txBody>
      </p:sp>
    </p:spTree>
    <p:extLst>
      <p:ext uri="{BB962C8B-B14F-4D97-AF65-F5344CB8AC3E}">
        <p14:creationId xmlns:p14="http://schemas.microsoft.com/office/powerpoint/2010/main" val="425059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Calibri"/>
                <a:cs typeface="Calibri"/>
              </a:rPr>
              <a:t>Tänään</a:t>
            </a:r>
            <a:r>
              <a:rPr lang="en-US" dirty="0">
                <a:latin typeface="Calibri"/>
                <a:cs typeface="Calibri"/>
              </a:rPr>
              <a:t> </a:t>
            </a:r>
            <a:r>
              <a:rPr lang="en-US" dirty="0" err="1">
                <a:latin typeface="Calibri"/>
                <a:cs typeface="Calibri"/>
              </a:rPr>
              <a:t>puhumme</a:t>
            </a:r>
            <a:r>
              <a:rPr lang="en-US" dirty="0">
                <a:latin typeface="Calibri"/>
                <a:cs typeface="Calibri"/>
              </a:rPr>
              <a:t> </a:t>
            </a:r>
            <a:r>
              <a:rPr lang="en-US" dirty="0" err="1">
                <a:latin typeface="Calibri"/>
                <a:cs typeface="Calibri"/>
              </a:rPr>
              <a:t>digitaalista</a:t>
            </a:r>
            <a:r>
              <a:rPr lang="en-US" dirty="0">
                <a:latin typeface="Calibri"/>
                <a:cs typeface="Calibri"/>
              </a:rPr>
              <a:t> </a:t>
            </a:r>
            <a:r>
              <a:rPr lang="en-US" dirty="0" err="1">
                <a:latin typeface="Calibri"/>
                <a:cs typeface="Calibri"/>
              </a:rPr>
              <a:t>väkivaltasisällöistä</a:t>
            </a:r>
            <a:r>
              <a:rPr lang="en-US" dirty="0">
                <a:latin typeface="Calibri"/>
                <a:cs typeface="Calibri"/>
              </a:rPr>
              <a:t>, </a:t>
            </a:r>
            <a:r>
              <a:rPr lang="en-US" dirty="0" err="1">
                <a:latin typeface="Calibri"/>
                <a:cs typeface="Calibri"/>
              </a:rPr>
              <a:t>joihin</a:t>
            </a:r>
            <a:r>
              <a:rPr lang="en-US" dirty="0">
                <a:latin typeface="Calibri"/>
                <a:cs typeface="Calibri"/>
              </a:rPr>
              <a:t> </a:t>
            </a:r>
            <a:r>
              <a:rPr lang="en-US" dirty="0" err="1">
                <a:latin typeface="Calibri"/>
                <a:cs typeface="Calibri"/>
              </a:rPr>
              <a:t>lapset</a:t>
            </a:r>
            <a:r>
              <a:rPr lang="en-US" dirty="0">
                <a:latin typeface="Calibri"/>
                <a:cs typeface="Calibri"/>
              </a:rPr>
              <a:t> </a:t>
            </a:r>
            <a:r>
              <a:rPr lang="en-US" dirty="0" err="1">
                <a:latin typeface="Calibri"/>
                <a:cs typeface="Calibri"/>
              </a:rPr>
              <a:t>törmäävät</a:t>
            </a:r>
            <a:r>
              <a:rPr lang="en-US" dirty="0">
                <a:latin typeface="Calibri"/>
                <a:cs typeface="Calibri"/>
              </a:rPr>
              <a:t> </a:t>
            </a:r>
            <a:r>
              <a:rPr lang="en-US" dirty="0" err="1">
                <a:latin typeface="Calibri"/>
                <a:cs typeface="Calibri"/>
              </a:rPr>
              <a:t>verkossa</a:t>
            </a:r>
            <a:r>
              <a:rPr lang="en-US" dirty="0">
                <a:latin typeface="Calibri"/>
                <a:cs typeface="Calibri"/>
              </a:rPr>
              <a:t>. </a:t>
            </a:r>
            <a:r>
              <a:rPr lang="en-US" dirty="0" err="1">
                <a:latin typeface="Calibri"/>
                <a:cs typeface="Calibri"/>
              </a:rPr>
              <a:t>Lapset</a:t>
            </a:r>
            <a:r>
              <a:rPr lang="en-US" dirty="0">
                <a:latin typeface="Calibri"/>
                <a:cs typeface="Calibri"/>
              </a:rPr>
              <a:t> </a:t>
            </a:r>
            <a:r>
              <a:rPr lang="en-US" dirty="0" err="1">
                <a:latin typeface="Calibri"/>
                <a:cs typeface="Calibri"/>
              </a:rPr>
              <a:t>altistuvat</a:t>
            </a:r>
            <a:r>
              <a:rPr lang="en-US" dirty="0">
                <a:latin typeface="Calibri"/>
                <a:cs typeface="Calibri"/>
              </a:rPr>
              <a:t> </a:t>
            </a:r>
            <a:r>
              <a:rPr lang="en-US" dirty="0" err="1">
                <a:latin typeface="Calibri"/>
                <a:cs typeface="Calibri"/>
              </a:rPr>
              <a:t>verkossa</a:t>
            </a:r>
            <a:r>
              <a:rPr lang="en-US" dirty="0">
                <a:latin typeface="Calibri"/>
                <a:cs typeface="Calibri"/>
              </a:rPr>
              <a:t> </a:t>
            </a:r>
            <a:r>
              <a:rPr lang="fi-FI" sz="1200" b="0" i="0" kern="1200" dirty="0">
                <a:solidFill>
                  <a:schemeClr val="tx1"/>
                </a:solidFill>
                <a:effectLst/>
                <a:latin typeface="+mn-lt"/>
                <a:ea typeface="+mn-ea"/>
                <a:cs typeface="+mn-cs"/>
              </a:rPr>
              <a:t>muun muassa konflikti- ja sotasisällölle, rasismille ja vihapuheelle itsensä vahingoittamiselle, sekä haitallisille ja vaarallisille somehaasteille. Vanhemman onkin tärkeää tunnistaa nämä ilmiöt ja turvata lapsen digitaalinen ympäristö. Saat esityksestä konkreettisia </a:t>
            </a:r>
            <a:r>
              <a:rPr lang="fi-FI" sz="1200" b="0" i="0" kern="1200" dirty="0" err="1">
                <a:solidFill>
                  <a:schemeClr val="tx1"/>
                </a:solidFill>
                <a:effectLst/>
                <a:latin typeface="+mn-lt"/>
                <a:ea typeface="+mn-ea"/>
                <a:cs typeface="+mn-cs"/>
              </a:rPr>
              <a:t>vinkkeja</a:t>
            </a:r>
            <a:r>
              <a:rPr lang="fi-FI" sz="1200" b="0" i="0" kern="1200" dirty="0">
                <a:solidFill>
                  <a:schemeClr val="tx1"/>
                </a:solidFill>
                <a:effectLst/>
                <a:latin typeface="+mn-lt"/>
                <a:ea typeface="+mn-ea"/>
                <a:cs typeface="+mn-cs"/>
              </a:rPr>
              <a:t>, kuinka tehdä digitaalista ympäristöistä turvallisempia lapsille ja käsitellä aiheitta lapsen kanssa.</a:t>
            </a:r>
            <a:endParaRPr lang="en-US" dirty="0">
              <a:latin typeface="Calibri"/>
              <a:cs typeface="Calibri"/>
            </a:endParaRPr>
          </a:p>
        </p:txBody>
      </p:sp>
      <p:sp>
        <p:nvSpPr>
          <p:cNvPr id="4" name="Slide Number Placeholder 3"/>
          <p:cNvSpPr>
            <a:spLocks noGrp="1"/>
          </p:cNvSpPr>
          <p:nvPr>
            <p:ph type="sldNum" sz="quarter" idx="5"/>
          </p:nvPr>
        </p:nvSpPr>
        <p:spPr/>
        <p:txBody>
          <a:bodyPr/>
          <a:lstStyle/>
          <a:p>
            <a:fld id="{B963DF67-57A7-4E60-B412-2E26C2D4287B}" type="slidenum">
              <a:rPr lang="en-UK" smtClean="0"/>
              <a:t>2</a:t>
            </a:fld>
            <a:endParaRPr lang="en-UK"/>
          </a:p>
        </p:txBody>
      </p:sp>
    </p:spTree>
    <p:extLst>
      <p:ext uri="{BB962C8B-B14F-4D97-AF65-F5344CB8AC3E}">
        <p14:creationId xmlns:p14="http://schemas.microsoft.com/office/powerpoint/2010/main" val="1821133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Pelastakaa Lasten </a:t>
            </a:r>
            <a:r>
              <a:rPr lang="fi-FI" dirty="0" err="1"/>
              <a:t>Huippula</a:t>
            </a:r>
            <a:r>
              <a:rPr lang="fi-FI" dirty="0"/>
              <a:t>-palvelu tarjoaa runsaasti vinkkejä kodin mediakasvatukseen, kuten tasapainoiseen digiarkeen, vuorovaikutukseen ja nettikiusaamisen ennaltaehkäisyyn, sekä turvalliseen diginkäyttöön.</a:t>
            </a:r>
          </a:p>
        </p:txBody>
      </p:sp>
      <p:sp>
        <p:nvSpPr>
          <p:cNvPr id="4" name="Dian numeron paikkamerkki 3"/>
          <p:cNvSpPr>
            <a:spLocks noGrp="1"/>
          </p:cNvSpPr>
          <p:nvPr>
            <p:ph type="sldNum" sz="quarter" idx="5"/>
          </p:nvPr>
        </p:nvSpPr>
        <p:spPr/>
        <p:txBody>
          <a:bodyPr/>
          <a:lstStyle/>
          <a:p>
            <a:fld id="{B85F0775-E4C8-4C9B-AEAD-16834F1D2581}" type="slidenum">
              <a:rPr lang="fi-FI" smtClean="0"/>
              <a:t>11</a:t>
            </a:fld>
            <a:endParaRPr lang="fi-FI"/>
          </a:p>
        </p:txBody>
      </p:sp>
    </p:spTree>
    <p:extLst>
      <p:ext uri="{BB962C8B-B14F-4D97-AF65-F5344CB8AC3E}">
        <p14:creationId xmlns:p14="http://schemas.microsoft.com/office/powerpoint/2010/main" val="2363939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Muistuta, että palaute tulee Pelastakaa Lapsille esityksen aiheesta ja sisällöstä. </a:t>
            </a:r>
          </a:p>
          <a:p>
            <a:endParaRPr lang="fi-FI" dirty="0"/>
          </a:p>
        </p:txBody>
      </p:sp>
      <p:sp>
        <p:nvSpPr>
          <p:cNvPr id="4" name="Dian numeron paikkamerkki 3"/>
          <p:cNvSpPr>
            <a:spLocks noGrp="1"/>
          </p:cNvSpPr>
          <p:nvPr>
            <p:ph type="sldNum" sz="quarter" idx="5"/>
          </p:nvPr>
        </p:nvSpPr>
        <p:spPr/>
        <p:txBody>
          <a:bodyPr/>
          <a:lstStyle/>
          <a:p>
            <a:fld id="{B85F0775-E4C8-4C9B-AEAD-16834F1D2581}" type="slidenum">
              <a:rPr lang="fi-FI" smtClean="0"/>
              <a:t>12</a:t>
            </a:fld>
            <a:endParaRPr lang="fi-FI"/>
          </a:p>
        </p:txBody>
      </p:sp>
    </p:spTree>
    <p:extLst>
      <p:ext uri="{BB962C8B-B14F-4D97-AF65-F5344CB8AC3E}">
        <p14:creationId xmlns:p14="http://schemas.microsoft.com/office/powerpoint/2010/main" val="3592556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Pelastakaa Lapset julkaisi syksyllä 2025 Verkkoväkivalta lasten silmin –selvityksen. Selvitykseen vastasi tuhat 9-15-vuotiaista ja siitä paljastui, että reilusti yli puolet (54%) on kohdannut jotain pelottavaa tai ahdistavaa netissä joskus, usein tai jatkuvasti. Lapsen ei tarvitse tietoisesti hakea väkivaltamateriaalia, koska useat lapset törmäävät esimerkiksi sotaa tai itsetuhoisuutta sisältävään kuva- ja videomateriaaliin tahtomattaan.  Varsinkin toistuva väkivaltasisältöön törmääminen voi vaikuttaa negatiivisesti lapsen hyvinvointiin. </a:t>
            </a:r>
          </a:p>
        </p:txBody>
      </p:sp>
      <p:sp>
        <p:nvSpPr>
          <p:cNvPr id="4" name="Dian numeron paikkamerkki 3"/>
          <p:cNvSpPr>
            <a:spLocks noGrp="1"/>
          </p:cNvSpPr>
          <p:nvPr>
            <p:ph type="sldNum" sz="quarter" idx="5"/>
          </p:nvPr>
        </p:nvSpPr>
        <p:spPr/>
        <p:txBody>
          <a:bodyPr/>
          <a:lstStyle/>
          <a:p>
            <a:fld id="{B85F0775-E4C8-4C9B-AEAD-16834F1D2581}" type="slidenum">
              <a:rPr lang="fi-FI" smtClean="0"/>
              <a:t>3</a:t>
            </a:fld>
            <a:endParaRPr lang="fi-FI"/>
          </a:p>
        </p:txBody>
      </p:sp>
    </p:spTree>
    <p:extLst>
      <p:ext uri="{BB962C8B-B14F-4D97-AF65-F5344CB8AC3E}">
        <p14:creationId xmlns:p14="http://schemas.microsoft.com/office/powerpoint/2010/main" val="4089863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Verkkoväkivalta pitää sisällään monta erilaista muotoa ja sisältöön törmääminen ei ole marginaalinen ilmiö. Reippaasti yli kolmannes lapsista näkee verkossa vihapuhetta, jossa levitetään syrjivää käytöstä ihonvärin, seksuaalisen suuntautumisen, sukupuolen tai uskonnon takia. Huolena on erityisesti algoritmit, jotka suosivat voimakkaita tunteita ja varsinkin vihaa herättävää sisältöä. Lapsen somesisältö voi olla hyvin erilainen kuin esimerkiksi vanhemman. Tämän vuoksi onkin hyvin tärkeää olla tietoinen miltä oman lapsen digitaalinen ympäristö näyttää ja herätellä keskustelua siitä mitä sisältöjä oma lapsi näkee ja kokee verkossa. </a:t>
            </a:r>
          </a:p>
        </p:txBody>
      </p:sp>
      <p:sp>
        <p:nvSpPr>
          <p:cNvPr id="4" name="Dian numeron paikkamerkki 3"/>
          <p:cNvSpPr>
            <a:spLocks noGrp="1"/>
          </p:cNvSpPr>
          <p:nvPr>
            <p:ph type="sldNum" sz="quarter" idx="5"/>
          </p:nvPr>
        </p:nvSpPr>
        <p:spPr/>
        <p:txBody>
          <a:bodyPr/>
          <a:lstStyle/>
          <a:p>
            <a:fld id="{B85F0775-E4C8-4C9B-AEAD-16834F1D2581}" type="slidenum">
              <a:rPr lang="fi-FI" smtClean="0"/>
              <a:t>4</a:t>
            </a:fld>
            <a:endParaRPr lang="fi-FI"/>
          </a:p>
        </p:txBody>
      </p:sp>
    </p:spTree>
    <p:extLst>
      <p:ext uri="{BB962C8B-B14F-4D97-AF65-F5344CB8AC3E}">
        <p14:creationId xmlns:p14="http://schemas.microsoft.com/office/powerpoint/2010/main" val="4085869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fontAlgn="base">
              <a:buFont typeface="Arial" panose="020B0604020202020204" pitchFamily="34" charset="0"/>
              <a:buNone/>
            </a:pPr>
            <a:r>
              <a:rPr lang="fi-FI" sz="1800" b="0" i="0" dirty="0">
                <a:solidFill>
                  <a:srgbClr val="000000"/>
                </a:solidFill>
                <a:effectLst/>
                <a:latin typeface="Lato" panose="020F0502020204030203" pitchFamily="34" charset="0"/>
              </a:rPr>
              <a:t>Muutama käytännön vinkki, joiden avulla turvata sitä perheen digiarkea.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Ensimmäisenä yksittäisten sovellusten turva- ja yksityisyysasetukset ja niihin tutustuminen yhdessä lapsen kanssa.  </a:t>
            </a:r>
          </a:p>
          <a:p>
            <a:pPr marL="742950" lvl="1" indent="-285750" algn="l" rtl="0" fontAlgn="base">
              <a:buFont typeface="Courier New" panose="02070309020205020404" pitchFamily="49" charset="0"/>
              <a:buChar char="o"/>
            </a:pPr>
            <a:r>
              <a:rPr lang="fi-FI" sz="1800" b="0" i="0" dirty="0">
                <a:solidFill>
                  <a:srgbClr val="000000"/>
                </a:solidFill>
                <a:effectLst/>
                <a:latin typeface="Lato" panose="020F0502020204030203" pitchFamily="34" charset="0"/>
              </a:rPr>
              <a:t>Esimerkiksi kuka voi nähdä lapsen julkaisuja eri alustoilla, kuka voi ottaa lapseen yhteyttä ja kuka näkee vaikkapa lapsen sijaintitiedot.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 Teknisten rajoitusten lisäksi on tärkeää käydä ennakoivaa keskustelua lapsen kanssa ja kerrata yhdessä turvataitoja haitallisten sisältöjen tai ahdistavien yhteydenottoja varten. </a:t>
            </a:r>
          </a:p>
          <a:p>
            <a:pPr marL="742950" lvl="1" indent="-285750" algn="l" rtl="0" fontAlgn="base">
              <a:buFont typeface="Courier New" panose="02070309020205020404" pitchFamily="49" charset="0"/>
              <a:buChar char="o"/>
            </a:pPr>
            <a:r>
              <a:rPr lang="fi-FI" sz="1800" b="0" i="0" dirty="0">
                <a:solidFill>
                  <a:srgbClr val="000000"/>
                </a:solidFill>
                <a:effectLst/>
                <a:latin typeface="Lato" panose="020F0502020204030203" pitchFamily="34" charset="0"/>
              </a:rPr>
              <a:t>Anna lapselle konkreettisia vinkkejä ja toimintaohjeita, jos hän kohtaa mitään epäilyttävää tai mietityttävää netissä esimerkiksi silloin jos joku tuntematon henkilö lähestyy häntä verkossa, kuten kuvakaappauksen ottaminen ja aikuiselle kertomisen.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Sitten voi hyöyntää ihan ruutuaikasovelluksia, joiden avulla voi säätää puhelimen käyttöä ja käyttöaikaa </a:t>
            </a:r>
          </a:p>
          <a:p>
            <a:pPr lvl="1"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Näitä on esimerkiksi Googlen </a:t>
            </a:r>
            <a:r>
              <a:rPr lang="fi-FI" sz="1800" b="0" i="0" dirty="0" err="1">
                <a:solidFill>
                  <a:srgbClr val="000000"/>
                </a:solidFill>
                <a:effectLst/>
                <a:latin typeface="Lato" panose="020F0502020204030203" pitchFamily="34" charset="0"/>
              </a:rPr>
              <a:t>Family</a:t>
            </a:r>
            <a:r>
              <a:rPr lang="fi-FI" sz="1800" b="0" i="0" dirty="0">
                <a:solidFill>
                  <a:srgbClr val="000000"/>
                </a:solidFill>
                <a:effectLst/>
                <a:latin typeface="Lato" panose="020F0502020204030203" pitchFamily="34" charset="0"/>
              </a:rPr>
              <a:t> </a:t>
            </a:r>
            <a:r>
              <a:rPr lang="fi-FI" sz="1800" b="0" i="0" dirty="0" err="1">
                <a:solidFill>
                  <a:srgbClr val="000000"/>
                </a:solidFill>
                <a:effectLst/>
                <a:latin typeface="Lato" panose="020F0502020204030203" pitchFamily="34" charset="0"/>
              </a:rPr>
              <a:t>Link</a:t>
            </a:r>
            <a:r>
              <a:rPr lang="fi-FI" sz="1800" b="0" i="0" dirty="0">
                <a:solidFill>
                  <a:srgbClr val="000000"/>
                </a:solidFill>
                <a:effectLst/>
                <a:latin typeface="Lato" panose="020F0502020204030203" pitchFamily="34" charset="0"/>
              </a:rPr>
              <a:t> ja Androidille ja Applen laitteille asennettava </a:t>
            </a:r>
            <a:r>
              <a:rPr lang="fi-FI" sz="1800" b="0" i="0" dirty="0" err="1">
                <a:solidFill>
                  <a:srgbClr val="000000"/>
                </a:solidFill>
                <a:effectLst/>
                <a:latin typeface="Lato" panose="020F0502020204030203" pitchFamily="34" charset="0"/>
              </a:rPr>
              <a:t>Screen</a:t>
            </a:r>
            <a:r>
              <a:rPr lang="fi-FI" sz="1800" b="0" i="0" dirty="0">
                <a:solidFill>
                  <a:srgbClr val="000000"/>
                </a:solidFill>
                <a:effectLst/>
                <a:latin typeface="Lato" panose="020F0502020204030203" pitchFamily="34" charset="0"/>
              </a:rPr>
              <a:t> Time -sovellus. Lisätietoa löydät näistä noita dian linkeistä, kannattaa tutustua eri vaihtoehtoihin ja sopia lasten kanssa teille sopivimmat käytännöt. </a:t>
            </a:r>
          </a:p>
          <a:p>
            <a:pPr lvl="1"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Lisäksi eri pelikonsoleille on omat toiminnot ruutuaikarajojen asettamiselle.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Neljäs käytännön vinkki on ikärajoituksiin tutustuminen ja niiden noudattaminen yhdessä lasten kanssa. Katsotaanpa ikärajoja tarkemmin seuraavakalla dialla.  </a:t>
            </a:r>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3DF67-57A7-4E60-B412-2E26C2D4287B}" type="slidenum">
              <a:rPr kumimoji="0" lang="en-UK" sz="1200" b="0" i="0" u="none" strike="noStrike" kern="1200" cap="none" spc="0" normalizeH="0" baseline="0" noProof="0" smtClean="0">
                <a:ln>
                  <a:noFill/>
                </a:ln>
                <a:solidFill>
                  <a:srgbClr val="0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K" sz="1200" b="0" i="0" u="none" strike="noStrike" kern="1200" cap="none" spc="0" normalizeH="0" baseline="0" noProof="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3607577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defRPr/>
            </a:pPr>
            <a:r>
              <a:rPr lang="fi-FI" b="1" dirty="0"/>
              <a:t>Pidä huoli ikärajoista</a:t>
            </a:r>
          </a:p>
          <a:p>
            <a:pPr>
              <a:defRPr/>
            </a:pPr>
            <a:endParaRPr lang="fi-FI" b="1" dirty="0"/>
          </a:p>
          <a:p>
            <a:pPr>
              <a:defRPr/>
            </a:pPr>
            <a:r>
              <a:rPr lang="fi-FI" b="1" dirty="0"/>
              <a:t>Ikärajat ovat: </a:t>
            </a:r>
            <a:endParaRPr lang="fi-FI" dirty="0"/>
          </a:p>
          <a:p>
            <a:pPr>
              <a:defRPr/>
            </a:pPr>
            <a:r>
              <a:rPr lang="fi-FI" dirty="0"/>
              <a:t>•sallittu kaikenikäisille </a:t>
            </a:r>
            <a:endParaRPr lang="en-US" dirty="0"/>
          </a:p>
          <a:p>
            <a:pPr>
              <a:defRPr/>
            </a:pPr>
            <a:r>
              <a:rPr lang="fi-FI" dirty="0"/>
              <a:t>•sallittu yli 7-vuotiaille </a:t>
            </a:r>
            <a:endParaRPr lang="en-US" dirty="0"/>
          </a:p>
          <a:p>
            <a:pPr>
              <a:defRPr/>
            </a:pPr>
            <a:r>
              <a:rPr lang="fi-FI" dirty="0"/>
              <a:t>•sallittu yli 12-vuotiaille </a:t>
            </a:r>
            <a:endParaRPr lang="en-US" dirty="0"/>
          </a:p>
          <a:p>
            <a:pPr>
              <a:defRPr/>
            </a:pPr>
            <a:r>
              <a:rPr lang="fi-FI" dirty="0"/>
              <a:t>•sallittu yli 16-vuotiaille </a:t>
            </a:r>
            <a:endParaRPr lang="en-US" dirty="0"/>
          </a:p>
          <a:p>
            <a:pPr>
              <a:defRPr/>
            </a:pPr>
            <a:r>
              <a:rPr lang="fi-FI" dirty="0"/>
              <a:t>•kielletty alle 18-vuotiailta.  </a:t>
            </a:r>
            <a:endParaRPr lang="en-US" dirty="0"/>
          </a:p>
          <a:p>
            <a:pPr>
              <a:defRPr/>
            </a:pPr>
            <a:r>
              <a:rPr lang="fi-FI" dirty="0"/>
              <a:t>Jousto ei koskaan koske ikärajaa 18</a:t>
            </a:r>
          </a:p>
          <a:p>
            <a:pPr>
              <a:defRPr/>
            </a:pPr>
            <a:endParaRPr lang="fi-FI" dirty="0">
              <a:ea typeface="Lato"/>
              <a:cs typeface="Lato"/>
            </a:endParaRPr>
          </a:p>
          <a:p>
            <a:pPr>
              <a:defRPr/>
            </a:pPr>
            <a:r>
              <a:rPr lang="fi-FI" dirty="0"/>
              <a:t>Ikärajat perustuvat arvioon siitä, millainen sisältö kuvaohjelmissa voi olla haitallista lapsen kehitykselle. Lapsen kehitykselle haitallisia sisältöjä voivat olla väkivalta, seksuaalinen tai ahdistusta aiheuttava sisältö ja päihteiden käyttö. Mikäli kuvaohjelma ei sisällä lapsille haitallista sisältöä, tulee sen ikärajaksi sallittu kaikenikäisille.  Ohjelma ikämerkintään lisätään usein merkintä, millaista haitallista sisältöä kuvaohjelma sisältää.</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3DF67-57A7-4E60-B412-2E26C2D4287B}" type="slidenum">
              <a:rPr kumimoji="0" lang="en-UK" sz="1200" b="0" i="0" u="none" strike="noStrike" kern="1200" cap="none" spc="0" normalizeH="0" baseline="0" noProof="0" smtClean="0">
                <a:ln>
                  <a:noFill/>
                </a:ln>
                <a:solidFill>
                  <a:srgbClr val="0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K" sz="1200" b="0" i="0" u="none" strike="noStrike" kern="1200" cap="none" spc="0" normalizeH="0" baseline="0" noProof="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2299928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Pelastakaa Lapset kysyi keväällä 2025 9-15 –vuotiailta lapsilta heidän kohtaamistaan asenteista ja esitti heille seitsemän väittämää, joiden kanssa olla joko samaa tai erimieltä. Lapset pystyivät valitsemaan väittämiin myös vaihtoehdon en osaa/ halua sanoa. Aineiston pohjalta huolestuttava ilmiö oli poikien kovat asenteet. Esimerkiksi joka kymmenes poika oli samaa mieltä siitä, että tappeluvideoiden ja ihonväriin liittyvien vitsien jakaminen on ok. Tytöistä samaa mieltä oli muutama prosentti.  </a:t>
            </a:r>
          </a:p>
          <a:p>
            <a:r>
              <a:rPr lang="fi-FI" dirty="0"/>
              <a:t>Vain 3 % on sitä mieltä, että "pojat eivät saa olla herkkiä", mutta pojista näin ajattelee lähes 15 %. </a:t>
            </a:r>
          </a:p>
          <a:p>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a typeface="Lato"/>
                <a:cs typeface="Lato"/>
              </a:rPr>
              <a:t>Tämän</a:t>
            </a:r>
            <a:r>
              <a:rPr lang="en-US" dirty="0">
                <a:ea typeface="Lato"/>
                <a:cs typeface="Lato"/>
              </a:rPr>
              <a:t> </a:t>
            </a:r>
            <a:r>
              <a:rPr lang="en-US" dirty="0" err="1">
                <a:ea typeface="Lato"/>
                <a:cs typeface="Lato"/>
              </a:rPr>
              <a:t>lisäksi</a:t>
            </a:r>
            <a:r>
              <a:rPr lang="en-US" dirty="0">
                <a:ea typeface="Lato"/>
                <a:cs typeface="Lato"/>
              </a:rPr>
              <a:t> </a:t>
            </a:r>
            <a:r>
              <a:rPr lang="en-US" dirty="0" err="1">
                <a:ea typeface="Lato"/>
                <a:cs typeface="Lato"/>
              </a:rPr>
              <a:t>huomattava</a:t>
            </a:r>
            <a:r>
              <a:rPr lang="en-US" dirty="0">
                <a:ea typeface="Lato"/>
                <a:cs typeface="Lato"/>
              </a:rPr>
              <a:t> </a:t>
            </a:r>
            <a:r>
              <a:rPr lang="en-US" dirty="0" err="1">
                <a:ea typeface="Lato"/>
                <a:cs typeface="Lato"/>
              </a:rPr>
              <a:t>määrä</a:t>
            </a:r>
            <a:r>
              <a:rPr lang="en-US" dirty="0">
                <a:ea typeface="Lato"/>
                <a:cs typeface="Lato"/>
              </a:rPr>
              <a:t> </a:t>
            </a:r>
            <a:r>
              <a:rPr lang="en-US" dirty="0" err="1">
                <a:ea typeface="Lato"/>
                <a:cs typeface="Lato"/>
              </a:rPr>
              <a:t>lapsista</a:t>
            </a:r>
            <a:r>
              <a:rPr lang="en-US" dirty="0">
                <a:ea typeface="Lato"/>
                <a:cs typeface="Lato"/>
              </a:rPr>
              <a:t> </a:t>
            </a:r>
            <a:r>
              <a:rPr lang="en-US" dirty="0" err="1">
                <a:ea typeface="Lato"/>
                <a:cs typeface="Lato"/>
              </a:rPr>
              <a:t>valitsi</a:t>
            </a:r>
            <a:r>
              <a:rPr lang="en-US" dirty="0">
                <a:ea typeface="Lato"/>
                <a:cs typeface="Lato"/>
              </a:rPr>
              <a:t> </a:t>
            </a:r>
            <a:r>
              <a:rPr lang="en-US" dirty="0" err="1">
                <a:ea typeface="Lato"/>
                <a:cs typeface="Lato"/>
              </a:rPr>
              <a:t>jokaisen</a:t>
            </a:r>
            <a:r>
              <a:rPr lang="en-US" dirty="0">
                <a:ea typeface="Lato"/>
                <a:cs typeface="Lato"/>
              </a:rPr>
              <a:t> </a:t>
            </a:r>
            <a:r>
              <a:rPr lang="en-US" dirty="0" err="1">
                <a:ea typeface="Lato"/>
                <a:cs typeface="Lato"/>
              </a:rPr>
              <a:t>väittämän</a:t>
            </a:r>
            <a:r>
              <a:rPr lang="en-US" dirty="0">
                <a:ea typeface="Lato"/>
                <a:cs typeface="Lato"/>
              </a:rPr>
              <a:t> </a:t>
            </a:r>
            <a:r>
              <a:rPr lang="en-US" dirty="0" err="1">
                <a:ea typeface="Lato"/>
                <a:cs typeface="Lato"/>
              </a:rPr>
              <a:t>kohdalla</a:t>
            </a:r>
            <a:r>
              <a:rPr lang="en-US" dirty="0">
                <a:ea typeface="Lato"/>
                <a:cs typeface="Lato"/>
              </a:rPr>
              <a:t> "</a:t>
            </a:r>
            <a:r>
              <a:rPr lang="en-US" dirty="0" err="1">
                <a:ea typeface="Lato"/>
                <a:cs typeface="Lato"/>
              </a:rPr>
              <a:t>en</a:t>
            </a:r>
            <a:r>
              <a:rPr lang="en-US" dirty="0">
                <a:ea typeface="Lato"/>
                <a:cs typeface="Lato"/>
              </a:rPr>
              <a:t> </a:t>
            </a:r>
            <a:r>
              <a:rPr lang="en-US" dirty="0" err="1">
                <a:ea typeface="Lato"/>
                <a:cs typeface="Lato"/>
              </a:rPr>
              <a:t>osaa</a:t>
            </a:r>
            <a:r>
              <a:rPr lang="en-US" dirty="0">
                <a:ea typeface="Lato"/>
                <a:cs typeface="Lato"/>
              </a:rPr>
              <a:t> tai </a:t>
            </a:r>
            <a:r>
              <a:rPr lang="en-US" dirty="0" err="1">
                <a:ea typeface="Lato"/>
                <a:cs typeface="Lato"/>
              </a:rPr>
              <a:t>en</a:t>
            </a:r>
            <a:r>
              <a:rPr lang="en-US" dirty="0">
                <a:ea typeface="Lato"/>
                <a:cs typeface="Lato"/>
              </a:rPr>
              <a:t> </a:t>
            </a:r>
            <a:r>
              <a:rPr lang="en-US" dirty="0" err="1">
                <a:ea typeface="Lato"/>
                <a:cs typeface="Lato"/>
              </a:rPr>
              <a:t>halua</a:t>
            </a:r>
            <a:r>
              <a:rPr lang="en-US" dirty="0">
                <a:ea typeface="Lato"/>
                <a:cs typeface="Lato"/>
              </a:rPr>
              <a:t> </a:t>
            </a:r>
            <a:r>
              <a:rPr lang="en-US" dirty="0" err="1">
                <a:ea typeface="Lato"/>
                <a:cs typeface="Lato"/>
              </a:rPr>
              <a:t>vastata</a:t>
            </a:r>
            <a:r>
              <a:rPr lang="en-US" dirty="0">
                <a:ea typeface="Lato"/>
                <a:cs typeface="Lato"/>
              </a:rPr>
              <a:t>".</a:t>
            </a:r>
            <a:r>
              <a:rPr lang="en-US" dirty="0" err="1"/>
              <a:t>Kyseisen</a:t>
            </a:r>
            <a:r>
              <a:rPr lang="en-US" dirty="0"/>
              <a:t> </a:t>
            </a:r>
            <a:r>
              <a:rPr lang="en-US" dirty="0" err="1"/>
              <a:t>vaihtoehdon</a:t>
            </a:r>
            <a:r>
              <a:rPr lang="en-US" dirty="0"/>
              <a:t> </a:t>
            </a:r>
            <a:r>
              <a:rPr lang="en-US" dirty="0" err="1"/>
              <a:t>valinta</a:t>
            </a:r>
            <a:r>
              <a:rPr lang="en-US" dirty="0"/>
              <a:t> </a:t>
            </a:r>
            <a:r>
              <a:rPr lang="en-US" dirty="0" err="1"/>
              <a:t>voi</a:t>
            </a:r>
            <a:r>
              <a:rPr lang="en-US" dirty="0"/>
              <a:t> </a:t>
            </a:r>
            <a:r>
              <a:rPr lang="en-US" dirty="0" err="1"/>
              <a:t>kertoa</a:t>
            </a:r>
            <a:r>
              <a:rPr lang="en-US" dirty="0"/>
              <a:t> </a:t>
            </a:r>
            <a:r>
              <a:rPr lang="en-US" dirty="0" err="1"/>
              <a:t>lapsen</a:t>
            </a:r>
            <a:r>
              <a:rPr lang="en-US" dirty="0"/>
              <a:t> </a:t>
            </a:r>
            <a:r>
              <a:rPr lang="en-US" dirty="0" err="1"/>
              <a:t>turtumisesta</a:t>
            </a:r>
            <a:r>
              <a:rPr lang="en-US" dirty="0"/>
              <a:t> </a:t>
            </a:r>
            <a:r>
              <a:rPr lang="en-US" dirty="0" err="1"/>
              <a:t>niin</a:t>
            </a:r>
            <a:r>
              <a:rPr lang="en-US" dirty="0"/>
              <a:t> </a:t>
            </a:r>
            <a:r>
              <a:rPr lang="en-US" dirty="0" err="1"/>
              <a:t>netin</a:t>
            </a:r>
            <a:r>
              <a:rPr lang="en-US" dirty="0"/>
              <a:t> </a:t>
            </a:r>
            <a:r>
              <a:rPr lang="en-US" dirty="0" err="1"/>
              <a:t>toimintakulttuuriin</a:t>
            </a:r>
            <a:r>
              <a:rPr lang="en-US" dirty="0"/>
              <a:t> </a:t>
            </a:r>
            <a:r>
              <a:rPr lang="en-US" dirty="0" err="1"/>
              <a:t>kuin</a:t>
            </a:r>
            <a:r>
              <a:rPr lang="en-US" dirty="0"/>
              <a:t> </a:t>
            </a:r>
            <a:r>
              <a:rPr lang="en-US" dirty="0" err="1"/>
              <a:t>kyselyn</a:t>
            </a:r>
            <a:r>
              <a:rPr lang="en-US" dirty="0"/>
              <a:t> </a:t>
            </a:r>
            <a:r>
              <a:rPr lang="en-US" dirty="0" err="1"/>
              <a:t>täyttämiseen</a:t>
            </a:r>
            <a:r>
              <a:rPr lang="en-US" dirty="0"/>
              <a:t>, </a:t>
            </a:r>
            <a:r>
              <a:rPr lang="en-US" dirty="0" err="1"/>
              <a:t>mutta</a:t>
            </a:r>
            <a:r>
              <a:rPr lang="en-US" dirty="0"/>
              <a:t> </a:t>
            </a:r>
            <a:r>
              <a:rPr lang="en-US" dirty="0" err="1"/>
              <a:t>taustalla</a:t>
            </a:r>
            <a:r>
              <a:rPr lang="en-US" dirty="0"/>
              <a:t> </a:t>
            </a:r>
            <a:r>
              <a:rPr lang="en-US" dirty="0" err="1"/>
              <a:t>voi</a:t>
            </a:r>
            <a:r>
              <a:rPr lang="en-US" dirty="0"/>
              <a:t> olla </a:t>
            </a:r>
            <a:r>
              <a:rPr lang="en-US" dirty="0" err="1"/>
              <a:t>myös</a:t>
            </a:r>
            <a:r>
              <a:rPr lang="en-US" dirty="0"/>
              <a:t> </a:t>
            </a:r>
            <a:r>
              <a:rPr lang="en-US" dirty="0" err="1"/>
              <a:t>muuta</a:t>
            </a:r>
            <a:r>
              <a:rPr lang="en-US" dirty="0"/>
              <a:t>. 16 % </a:t>
            </a:r>
            <a:r>
              <a:rPr lang="en-US" dirty="0" err="1"/>
              <a:t>ei</a:t>
            </a:r>
            <a:r>
              <a:rPr lang="en-US" dirty="0"/>
              <a:t> </a:t>
            </a:r>
            <a:r>
              <a:rPr lang="en-US" dirty="0" err="1"/>
              <a:t>esimerkiksi</a:t>
            </a:r>
            <a:r>
              <a:rPr lang="en-US" dirty="0"/>
              <a:t> </a:t>
            </a:r>
            <a:r>
              <a:rPr lang="en-US" dirty="0" err="1"/>
              <a:t>kerro</a:t>
            </a:r>
            <a:r>
              <a:rPr lang="en-US" dirty="0"/>
              <a:t>, </a:t>
            </a:r>
            <a:r>
              <a:rPr lang="en-US" dirty="0" err="1"/>
              <a:t>onko</a:t>
            </a:r>
            <a:r>
              <a:rPr lang="en-US" dirty="0"/>
              <a:t> </a:t>
            </a:r>
            <a:r>
              <a:rPr lang="en-US" dirty="0" err="1"/>
              <a:t>samaa</a:t>
            </a:r>
            <a:r>
              <a:rPr lang="en-US" dirty="0"/>
              <a:t> </a:t>
            </a:r>
            <a:r>
              <a:rPr lang="en-US" dirty="0" err="1"/>
              <a:t>mieltä</a:t>
            </a:r>
            <a:r>
              <a:rPr lang="en-US" dirty="0"/>
              <a:t> </a:t>
            </a:r>
            <a:r>
              <a:rPr lang="en-US" dirty="0" err="1"/>
              <a:t>siitä</a:t>
            </a:r>
            <a:r>
              <a:rPr lang="en-US" dirty="0"/>
              <a:t>, </a:t>
            </a:r>
            <a:r>
              <a:rPr lang="en-US" dirty="0" err="1"/>
              <a:t>että</a:t>
            </a:r>
            <a:r>
              <a:rPr lang="en-US" dirty="0"/>
              <a:t> on </a:t>
            </a:r>
            <a:r>
              <a:rPr lang="en-US" dirty="0" err="1"/>
              <a:t>hyväksyttävää</a:t>
            </a:r>
            <a:r>
              <a:rPr lang="en-US" dirty="0"/>
              <a:t> </a:t>
            </a:r>
            <a:r>
              <a:rPr lang="en-US" dirty="0" err="1"/>
              <a:t>kuvata</a:t>
            </a:r>
            <a:r>
              <a:rPr lang="en-US" dirty="0"/>
              <a:t> </a:t>
            </a:r>
            <a:r>
              <a:rPr lang="en-US" dirty="0" err="1"/>
              <a:t>tappeluvideo</a:t>
            </a:r>
            <a:r>
              <a:rPr lang="en-US" dirty="0"/>
              <a:t> ja </a:t>
            </a:r>
            <a:r>
              <a:rPr lang="en-US" dirty="0" err="1"/>
              <a:t>jakaa</a:t>
            </a:r>
            <a:r>
              <a:rPr lang="en-US" dirty="0"/>
              <a:t> se </a:t>
            </a:r>
            <a:r>
              <a:rPr lang="en-US" dirty="0" err="1"/>
              <a:t>somessa</a:t>
            </a:r>
            <a:r>
              <a:rPr lang="en-US" dirty="0"/>
              <a:t>. Mutta </a:t>
            </a:r>
            <a:r>
              <a:rPr lang="en-US" dirty="0" err="1"/>
              <a:t>mitä</a:t>
            </a:r>
            <a:r>
              <a:rPr lang="en-US" dirty="0"/>
              <a:t> </a:t>
            </a:r>
            <a:r>
              <a:rPr lang="en-US" dirty="0" err="1"/>
              <a:t>pitäisi</a:t>
            </a:r>
            <a:r>
              <a:rPr lang="en-US" dirty="0"/>
              <a:t> </a:t>
            </a:r>
            <a:r>
              <a:rPr lang="en-US" dirty="0" err="1"/>
              <a:t>ajatella</a:t>
            </a:r>
            <a:r>
              <a:rPr lang="en-US" dirty="0"/>
              <a:t> </a:t>
            </a:r>
            <a:r>
              <a:rPr lang="en-US" dirty="0" err="1"/>
              <a:t>siitä</a:t>
            </a:r>
            <a:r>
              <a:rPr lang="en-US" dirty="0"/>
              <a:t>, </a:t>
            </a:r>
            <a:r>
              <a:rPr lang="en-US" dirty="0" err="1"/>
              <a:t>että</a:t>
            </a:r>
            <a:r>
              <a:rPr lang="en-US" dirty="0"/>
              <a:t> </a:t>
            </a:r>
            <a:r>
              <a:rPr lang="en-US" dirty="0" err="1"/>
              <a:t>lähes</a:t>
            </a:r>
            <a:r>
              <a:rPr lang="en-US" dirty="0"/>
              <a:t> 15 % </a:t>
            </a:r>
            <a:r>
              <a:rPr lang="en-US" dirty="0" err="1"/>
              <a:t>ei</a:t>
            </a:r>
            <a:r>
              <a:rPr lang="en-US" dirty="0"/>
              <a:t> </a:t>
            </a:r>
            <a:r>
              <a:rPr lang="en-US" dirty="0" err="1"/>
              <a:t>ota</a:t>
            </a:r>
            <a:r>
              <a:rPr lang="en-US" dirty="0"/>
              <a:t> </a:t>
            </a:r>
            <a:r>
              <a:rPr lang="en-US" dirty="0" err="1"/>
              <a:t>kantaa</a:t>
            </a:r>
            <a:r>
              <a:rPr lang="en-US" dirty="0"/>
              <a:t> </a:t>
            </a:r>
            <a:r>
              <a:rPr lang="en-US" dirty="0" err="1"/>
              <a:t>siihen</a:t>
            </a:r>
            <a:r>
              <a:rPr lang="en-US" dirty="0"/>
              <a:t>, </a:t>
            </a:r>
            <a:r>
              <a:rPr lang="en-US" dirty="0" err="1"/>
              <a:t>ovatko</a:t>
            </a:r>
            <a:r>
              <a:rPr lang="en-US" dirty="0"/>
              <a:t> </a:t>
            </a:r>
            <a:r>
              <a:rPr lang="en-US" dirty="0" err="1"/>
              <a:t>ihonväriin</a:t>
            </a:r>
            <a:r>
              <a:rPr lang="en-US" dirty="0"/>
              <a:t> tai </a:t>
            </a:r>
            <a:r>
              <a:rPr lang="en-US" dirty="0" err="1"/>
              <a:t>uskontoon</a:t>
            </a:r>
            <a:r>
              <a:rPr lang="en-US" dirty="0"/>
              <a:t> </a:t>
            </a:r>
            <a:r>
              <a:rPr lang="en-US" dirty="0" err="1"/>
              <a:t>liittyvät</a:t>
            </a:r>
            <a:r>
              <a:rPr lang="en-US" dirty="0"/>
              <a:t> </a:t>
            </a:r>
            <a:r>
              <a:rPr lang="en-US" dirty="0" err="1"/>
              <a:t>vitsit</a:t>
            </a:r>
            <a:r>
              <a:rPr lang="en-US" dirty="0"/>
              <a:t> </a:t>
            </a:r>
            <a:r>
              <a:rPr lang="en-US" dirty="0" err="1"/>
              <a:t>sopivia</a:t>
            </a:r>
            <a:r>
              <a:rPr lang="en-US" dirty="0"/>
              <a:t>? </a:t>
            </a:r>
            <a:r>
              <a:rPr lang="en-US" dirty="0" err="1"/>
              <a:t>Onkin</a:t>
            </a:r>
            <a:r>
              <a:rPr lang="en-US" dirty="0"/>
              <a:t> </a:t>
            </a:r>
            <a:r>
              <a:rPr lang="en-US" dirty="0" err="1"/>
              <a:t>tärkeää</a:t>
            </a:r>
            <a:r>
              <a:rPr lang="en-US" dirty="0"/>
              <a:t> </a:t>
            </a:r>
            <a:r>
              <a:rPr lang="en-US" dirty="0" err="1"/>
              <a:t>herätellä</a:t>
            </a:r>
            <a:r>
              <a:rPr lang="en-US" dirty="0"/>
              <a:t> </a:t>
            </a:r>
            <a:r>
              <a:rPr lang="en-US" dirty="0" err="1"/>
              <a:t>keskustelua</a:t>
            </a:r>
            <a:r>
              <a:rPr lang="en-US" dirty="0"/>
              <a:t> </a:t>
            </a:r>
            <a:r>
              <a:rPr lang="en-US" dirty="0" err="1"/>
              <a:t>lasten</a:t>
            </a:r>
            <a:r>
              <a:rPr lang="en-US" dirty="0"/>
              <a:t> </a:t>
            </a:r>
            <a:r>
              <a:rPr lang="en-US" dirty="0" err="1"/>
              <a:t>kanssa</a:t>
            </a:r>
            <a:r>
              <a:rPr lang="en-US" dirty="0"/>
              <a:t> </a:t>
            </a:r>
            <a:r>
              <a:rPr lang="en-US" dirty="0" err="1"/>
              <a:t>siitä</a:t>
            </a:r>
            <a:r>
              <a:rPr lang="en-US" dirty="0"/>
              <a:t> </a:t>
            </a:r>
            <a:r>
              <a:rPr lang="en-US" dirty="0" err="1"/>
              <a:t>millaisia</a:t>
            </a:r>
            <a:r>
              <a:rPr lang="en-US" dirty="0"/>
              <a:t> </a:t>
            </a:r>
            <a:r>
              <a:rPr lang="en-US" dirty="0" err="1"/>
              <a:t>ajatuksia</a:t>
            </a:r>
            <a:r>
              <a:rPr lang="en-US" dirty="0"/>
              <a:t> ja </a:t>
            </a:r>
            <a:r>
              <a:rPr lang="en-US" dirty="0" err="1"/>
              <a:t>asenteita</a:t>
            </a:r>
            <a:r>
              <a:rPr lang="en-US" dirty="0"/>
              <a:t> he </a:t>
            </a:r>
            <a:r>
              <a:rPr lang="en-US" dirty="0" err="1"/>
              <a:t>kohtaavat</a:t>
            </a:r>
            <a:r>
              <a:rPr lang="en-US" dirty="0"/>
              <a:t> </a:t>
            </a:r>
            <a:r>
              <a:rPr lang="en-US" dirty="0" err="1"/>
              <a:t>netissä</a:t>
            </a:r>
            <a:r>
              <a:rPr lang="en-US" dirty="0"/>
              <a:t> ja </a:t>
            </a:r>
            <a:r>
              <a:rPr lang="en-US" dirty="0" err="1"/>
              <a:t>mitä</a:t>
            </a:r>
            <a:r>
              <a:rPr lang="en-US" dirty="0"/>
              <a:t> he </a:t>
            </a:r>
            <a:r>
              <a:rPr lang="en-US" dirty="0" err="1"/>
              <a:t>siitä</a:t>
            </a:r>
            <a:r>
              <a:rPr lang="en-US" dirty="0"/>
              <a:t> </a:t>
            </a:r>
            <a:r>
              <a:rPr lang="en-US" dirty="0" err="1"/>
              <a:t>ajattelevat</a:t>
            </a:r>
            <a:r>
              <a:rPr lang="en-US" dirty="0"/>
              <a:t>.</a:t>
            </a:r>
            <a:endParaRPr lang="en-US" dirty="0">
              <a:ea typeface="Lato"/>
              <a:cs typeface="Lato"/>
            </a:endParaRPr>
          </a:p>
          <a:p>
            <a:endParaRPr lang="fi-FI" dirty="0"/>
          </a:p>
          <a:p>
            <a:endParaRPr lang="fi-FI" dirty="0"/>
          </a:p>
        </p:txBody>
      </p:sp>
      <p:sp>
        <p:nvSpPr>
          <p:cNvPr id="4" name="Dian numeron paikkamerkki 3"/>
          <p:cNvSpPr>
            <a:spLocks noGrp="1"/>
          </p:cNvSpPr>
          <p:nvPr>
            <p:ph type="sldNum" sz="quarter" idx="5"/>
          </p:nvPr>
        </p:nvSpPr>
        <p:spPr/>
        <p:txBody>
          <a:bodyPr/>
          <a:lstStyle/>
          <a:p>
            <a:fld id="{B85F0775-E4C8-4C9B-AEAD-16834F1D2581}" type="slidenum">
              <a:rPr lang="fi-FI" smtClean="0"/>
              <a:t>7</a:t>
            </a:fld>
            <a:endParaRPr lang="fi-FI"/>
          </a:p>
        </p:txBody>
      </p:sp>
    </p:spTree>
    <p:extLst>
      <p:ext uri="{BB962C8B-B14F-4D97-AF65-F5344CB8AC3E}">
        <p14:creationId xmlns:p14="http://schemas.microsoft.com/office/powerpoint/2010/main" val="1227339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Aikuisten tehtävänä on suojata lasta, myös verkkosisällöiltä. Kuten äskeinen dia toi esille, verkko normalisoi haitallisia asenteita ja muokkaa lasten maailmankuvaa. Mitä vanhemmaksi lapsi kasvaa sitä todennäköisemmin hän ei kerro kokemastaan verkkoväkivallasta. Onkin tärkeää madaltaa kertomisen esteitä ja syvennymme tähän aiheeseen seuraavaksi. </a:t>
            </a:r>
          </a:p>
        </p:txBody>
      </p:sp>
      <p:sp>
        <p:nvSpPr>
          <p:cNvPr id="4" name="Dian numeron paikkamerkki 3"/>
          <p:cNvSpPr>
            <a:spLocks noGrp="1"/>
          </p:cNvSpPr>
          <p:nvPr>
            <p:ph type="sldNum" sz="quarter" idx="5"/>
          </p:nvPr>
        </p:nvSpPr>
        <p:spPr/>
        <p:txBody>
          <a:bodyPr/>
          <a:lstStyle/>
          <a:p>
            <a:fld id="{B85F0775-E4C8-4C9B-AEAD-16834F1D2581}" type="slidenum">
              <a:rPr lang="fi-FI" smtClean="0"/>
              <a:t>8</a:t>
            </a:fld>
            <a:endParaRPr lang="fi-FI"/>
          </a:p>
        </p:txBody>
      </p:sp>
    </p:spTree>
    <p:extLst>
      <p:ext uri="{BB962C8B-B14F-4D97-AF65-F5344CB8AC3E}">
        <p14:creationId xmlns:p14="http://schemas.microsoft.com/office/powerpoint/2010/main" val="4269688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fontAlgn="base">
              <a:buFont typeface="Arial" panose="020B0604020202020204" pitchFamily="34" charset="0"/>
              <a:buChar char="•"/>
            </a:pPr>
            <a:r>
              <a:rPr lang="fi-FI" sz="1800" b="1" i="0" dirty="0">
                <a:solidFill>
                  <a:srgbClr val="000000"/>
                </a:solidFill>
                <a:effectLst/>
                <a:latin typeface="Lato" panose="020F0502020204030203" pitchFamily="34" charset="0"/>
              </a:rPr>
              <a:t>1. Ole kiinnostunut</a:t>
            </a:r>
            <a:r>
              <a:rPr lang="fi-FI" sz="1800" b="0" i="0" dirty="0">
                <a:solidFill>
                  <a:srgbClr val="000000"/>
                </a:solidFill>
                <a:effectLst/>
                <a:latin typeface="Lato" panose="020F0502020204030203" pitchFamily="34" charset="0"/>
              </a:rPr>
              <a:t>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Kaiken perusta on olla kiinnostunut lapsen digitaalista kuulumisista, samalla tavalla kuin muistakin arkipäiväisistä kuulumisista.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Jutelkaa digiympäristöjen, kuten somen hyvistä puolista, mutta voitte puhua myös vaikeimmistakin aiheista.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Pidä keskusteluyhteys auki myös kavereihin ja heidän vanhempiinsa. Myös esimerkiksi ikärajojen noudattamisesta kaveripiirissä voi olla hyödyksi jutella kavereiden vanhempien kanssa.  </a:t>
            </a:r>
          </a:p>
          <a:p>
            <a:pPr algn="l" rtl="0" fontAlgn="base">
              <a:buFont typeface="Arial" panose="020B0604020202020204" pitchFamily="34" charset="0"/>
              <a:buChar char="•"/>
            </a:pPr>
            <a:r>
              <a:rPr lang="fi-FI" sz="1800" b="1" i="0" dirty="0">
                <a:solidFill>
                  <a:srgbClr val="000000"/>
                </a:solidFill>
                <a:effectLst/>
                <a:latin typeface="Lato" panose="020F0502020204030203" pitchFamily="34" charset="0"/>
              </a:rPr>
              <a:t>2. Tue tasapainoista digiarkea ja itsetuntoa</a:t>
            </a:r>
            <a:r>
              <a:rPr lang="fi-FI" sz="1800" b="0" i="0" dirty="0">
                <a:solidFill>
                  <a:srgbClr val="000000"/>
                </a:solidFill>
                <a:effectLst/>
                <a:latin typeface="Lato" panose="020F0502020204030203" pitchFamily="34" charset="0"/>
              </a:rPr>
              <a:t>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Digiympäristöjen turvallisuusuhkien ennaltaehkäisyssä tasapainon löytäminen somessa vietetyn ajan ja muun elämän välillä on olennaisessa roolissa.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Kun muu elämä on tasapainossa digilaitteilla vietetyn ajan kanssa, asettuu myös some ja siellä tapahtuvat asiat oikeaan mittakaavaan ja on helpompi varmistaa, että lapsen tarpeet tulevat täytetyksi.  </a:t>
            </a:r>
          </a:p>
          <a:p>
            <a:pPr algn="l" rtl="0" fontAlgn="base">
              <a:buFont typeface="Arial" panose="020B0604020202020204" pitchFamily="34" charset="0"/>
              <a:buChar char="•"/>
            </a:pPr>
            <a:r>
              <a:rPr lang="fi-FI" sz="1800" b="1" i="0" dirty="0">
                <a:solidFill>
                  <a:srgbClr val="000000"/>
                </a:solidFill>
                <a:effectLst/>
                <a:latin typeface="Lato" panose="020F0502020204030203" pitchFamily="34" charset="0"/>
              </a:rPr>
              <a:t>Seuraa unen määrää, liikkumisia, aikaa ulkona sekä kaverien kanssa ihan livenä vietettyä aikaa.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Huomaa, jos lapsen käytös muuttuu yllättäen. Se voi olla merkki siitä, että jotakin ikävää on sattunut. </a:t>
            </a:r>
          </a:p>
          <a:p>
            <a:pPr algn="l" rtl="0" fontAlgn="base">
              <a:buFont typeface="Arial" panose="020B0604020202020204" pitchFamily="34" charset="0"/>
              <a:buNone/>
            </a:pPr>
            <a:r>
              <a:rPr lang="fi-FI" sz="1800" b="0" i="0" dirty="0">
                <a:solidFill>
                  <a:srgbClr val="000000"/>
                </a:solidFill>
                <a:effectLst/>
                <a:latin typeface="Lato" panose="020F0502020204030203" pitchFamily="34" charset="0"/>
              </a:rPr>
              <a:t>3</a:t>
            </a:r>
            <a:r>
              <a:rPr lang="fi-FI" sz="1800" b="1" i="0" dirty="0">
                <a:solidFill>
                  <a:srgbClr val="000000"/>
                </a:solidFill>
                <a:effectLst/>
                <a:latin typeface="Lato" panose="020F0502020204030203" pitchFamily="34" charset="0"/>
              </a:rPr>
              <a:t>. Älä riko luottamusta rangaistuksella</a:t>
            </a:r>
            <a:r>
              <a:rPr lang="fi-FI" sz="1800" b="0" i="0" dirty="0">
                <a:solidFill>
                  <a:srgbClr val="000000"/>
                </a:solidFill>
                <a:effectLst/>
                <a:latin typeface="Lato" panose="020F0502020204030203" pitchFamily="34" charset="0"/>
              </a:rPr>
              <a:t>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Vanhempi voi pyrkiä omalla toiminnallaan edesauttamaan sitä, että lapsi uskaltaa kertoa hänelle ikävistä tai pelottavista kokemuksista - myös silloin, jos lapsi kokee tehneensä itse virheen tai jotakin noloa.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Vanhempi voi myös ottaa kertomisen erikseen puheeksi. Puheeksi otto on ikään kuin luvan anto. Voi sanoa esimerkiksi: ”Voit tulla kertomaan minulle mistä vain asiasta. Mikään asia ei ole liian pieni tai nolo. Jos jotain ikävää on tapahtunut, me selvitetään se sitten yhdessä.</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Voit jutella lapsen kanssa millaista tukea lapsi kaipaa tai tarvitsee. Samalla on luontevaa puhua siitä, millaisia haastavia tilanteita somessa tai muissa digiympäristöissä voi tulla vastaan, ja miten tilanteita voi yhdessä ratkoa.  </a:t>
            </a:r>
          </a:p>
          <a:p>
            <a:pPr algn="l" rtl="0" fontAlgn="base">
              <a:buFont typeface="Arial" panose="020B0604020202020204" pitchFamily="34" charset="0"/>
              <a:buChar char="•"/>
            </a:pPr>
            <a:r>
              <a:rPr lang="fi-FI" sz="1800" b="0" i="0" dirty="0">
                <a:solidFill>
                  <a:srgbClr val="000000"/>
                </a:solidFill>
                <a:effectLst/>
                <a:latin typeface="Lato" panose="020F0502020204030203" pitchFamily="34" charset="0"/>
              </a:rPr>
              <a:t>Moni lapsi voi myös pelätä, että ikävistä asioista kertoessaan häntä rangaistaan esimerkiksi rajaamalla laitteiden käyttöä tai poistamalla sovelluksia käytöstä. Tämä on hyvä tiedostaa, ja pelosta voi myös jutella yhdessä lapsen kanssa. </a:t>
            </a:r>
          </a:p>
          <a:p>
            <a:pPr algn="l" rtl="0" fontAlgn="base">
              <a:buFont typeface="Arial" panose="020B0604020202020204" pitchFamily="34" charset="0"/>
              <a:buChar char="•"/>
            </a:pPr>
            <a:r>
              <a:rPr lang="fi-FI" sz="1800" b="0" i="0" dirty="0">
                <a:solidFill>
                  <a:srgbClr val="000000"/>
                </a:solidFill>
                <a:effectLst/>
                <a:latin typeface="Lato"/>
                <a:ea typeface="Lato"/>
                <a:cs typeface="Lato"/>
              </a:rPr>
              <a:t>Hyvä tapa on myös sopia jo ennakkoon, että jos jotakin inhottavaa tapahtuu, ei syy ole koskaan lapsen, eikä seurauksena ole rangaistusta. Ei siis rikota luottamusta rangaistuksella</a:t>
            </a:r>
            <a:r>
              <a:rPr lang="fi-FI" sz="1800" dirty="0">
                <a:solidFill>
                  <a:srgbClr val="000000"/>
                </a:solidFill>
                <a:latin typeface="Lato"/>
                <a:ea typeface="Lato"/>
                <a:cs typeface="Lato"/>
              </a:rPr>
              <a:t>.</a:t>
            </a:r>
            <a:endParaRPr lang="fi-FI" sz="1800" b="0" i="0" dirty="0">
              <a:solidFill>
                <a:srgbClr val="000000"/>
              </a:solidFill>
              <a:effectLst/>
              <a:latin typeface="Lato"/>
              <a:ea typeface="Lato"/>
              <a:cs typeface="Lato"/>
            </a:endParaRP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3DF67-57A7-4E60-B412-2E26C2D4287B}" type="slidenum">
              <a:rPr kumimoji="0" lang="en-UK" sz="1200" b="0" i="0" u="none" strike="noStrike" kern="1200" cap="none" spc="0" normalizeH="0" baseline="0" noProof="0" smtClean="0">
                <a:ln>
                  <a:noFill/>
                </a:ln>
                <a:solidFill>
                  <a:srgbClr val="0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K" sz="1200" b="0" i="0" u="none" strike="noStrike" kern="1200" cap="none" spc="0" normalizeH="0" baseline="0" noProof="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2040801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Saat viisi vinkkiä kuinka keskustella lapsen kanssa verkkoväkivaltasisällöistä valmiina keskustelun aloittamisen aiheina. On todella tärkeää, että olet valmis puhumaan lapsen kanssa myös digin haitallisista sisällöistä ja asenteista ja tuot esille sen, että myös digissä on säännöt ja osa toiminnasta saattaa jopa täyttää rikoksen tunnusmerkit. Vaikka 15-vuotias ei ole rikosoikeudellisesti vastuussa, niin lapsi ja vanhempi voivat joutua vastuuseen jos rikossyyte ylittyy.</a:t>
            </a:r>
          </a:p>
          <a:p>
            <a:endParaRPr lang="fi-FI" dirty="0"/>
          </a:p>
          <a:p>
            <a:r>
              <a:rPr lang="fi-FI" dirty="0"/>
              <a:t>Lapsen on myös hyvä tunnistaa somevaikuttajien haitalliset sisällöt. Muun muassa naisvihamielisellä sisällöllä tunnettu vaikuttaja Andrew Tate on osaltaan suosiossa varsinkin nuorten poikien keskuudessa. Vaikeastakin aiheista on tärkeä käydä keskustelua ja jopa haastaa lapsen ajatuksia. Käy keskustelu silti lempeästi ja kunnioituksella lapsen kanssa, jotta hän uskaltaa jatkossa kertoa sinulle, jos hän kohtaa netissä jotain ahdistavaa, pelottavaa tai hämmentävää sisältöä. </a:t>
            </a:r>
          </a:p>
        </p:txBody>
      </p:sp>
      <p:sp>
        <p:nvSpPr>
          <p:cNvPr id="4" name="Dian numeron paikkamerkki 3"/>
          <p:cNvSpPr>
            <a:spLocks noGrp="1"/>
          </p:cNvSpPr>
          <p:nvPr>
            <p:ph type="sldNum" sz="quarter" idx="5"/>
          </p:nvPr>
        </p:nvSpPr>
        <p:spPr/>
        <p:txBody>
          <a:bodyPr/>
          <a:lstStyle/>
          <a:p>
            <a:fld id="{B85F0775-E4C8-4C9B-AEAD-16834F1D2581}" type="slidenum">
              <a:rPr lang="fi-FI" smtClean="0"/>
              <a:t>10</a:t>
            </a:fld>
            <a:endParaRPr lang="fi-FI"/>
          </a:p>
        </p:txBody>
      </p:sp>
    </p:spTree>
    <p:extLst>
      <p:ext uri="{BB962C8B-B14F-4D97-AF65-F5344CB8AC3E}">
        <p14:creationId xmlns:p14="http://schemas.microsoft.com/office/powerpoint/2010/main" val="980533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14145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ja sisältö VIHREÄ">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04226F4-18C7-4D48-8BBF-042243518ECB}"/>
              </a:ext>
            </a:extLst>
          </p:cNvPr>
          <p:cNvSpPr/>
          <p:nvPr userDrawn="1"/>
        </p:nvSpPr>
        <p:spPr>
          <a:xfrm>
            <a:off x="0" y="0"/>
            <a:ext cx="479425" cy="6858000"/>
          </a:xfrm>
          <a:prstGeom prst="rect">
            <a:avLst/>
          </a:prstGeom>
          <a:solidFill>
            <a:srgbClr val="71CC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30D888EF-8511-8447-84C9-54FE5B1BCC73}"/>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555AA1C7-A8C7-4EE0-83BE-36035D8460C5}"/>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722245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uri Kuva">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4830938-9E79-4F9C-AB82-F47C6100B0F1}"/>
              </a:ext>
            </a:extLst>
          </p:cNvPr>
          <p:cNvSpPr>
            <a:spLocks noGrp="1"/>
          </p:cNvSpPr>
          <p:nvPr>
            <p:ph type="pic" sz="quarter" idx="10"/>
          </p:nvPr>
        </p:nvSpPr>
        <p:spPr>
          <a:xfrm>
            <a:off x="479425" y="257175"/>
            <a:ext cx="11501438" cy="6051550"/>
          </a:xfrm>
        </p:spPr>
        <p:txBody>
          <a:bodyPr/>
          <a:lstStyle/>
          <a:p>
            <a:r>
              <a:rPr lang="fi-FI"/>
              <a:t>Lisää kuva napsauttamalla kuvaketta</a:t>
            </a:r>
            <a:endParaRPr lang="en-UK"/>
          </a:p>
        </p:txBody>
      </p:sp>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Tree>
    <p:extLst>
      <p:ext uri="{BB962C8B-B14F-4D97-AF65-F5344CB8AC3E}">
        <p14:creationId xmlns:p14="http://schemas.microsoft.com/office/powerpoint/2010/main" val="316558422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3822666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Tyhjä">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8B1309-8B12-4F57-B05E-971E0657CF6D}"/>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3695548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yhjä 2">
    <p:bg>
      <p:bgPr>
        <a:solidFill>
          <a:schemeClr val="accent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11EDCA6-F27D-5B00-22D8-F83EA3FADC92}"/>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1782464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A29B1-FF2C-5D44-9076-0C2ECB267F4A}"/>
              </a:ext>
            </a:extLst>
          </p:cNvPr>
          <p:cNvSpPr>
            <a:spLocks noGrp="1"/>
          </p:cNvSpPr>
          <p:nvPr>
            <p:ph type="title" orient="vert"/>
          </p:nvPr>
        </p:nvSpPr>
        <p:spPr>
          <a:xfrm>
            <a:off x="8724900" y="365125"/>
            <a:ext cx="2628900" cy="5811838"/>
          </a:xfrm>
          <a:prstGeom prst="rect">
            <a:avLst/>
          </a:prstGeom>
        </p:spPr>
        <p:txBody>
          <a:bodyPr vert="eaVert"/>
          <a:lstStyle/>
          <a:p>
            <a:r>
              <a:rPr lang="fi-FI"/>
              <a:t>Muokkaa ots. perustyyl. napsautt.</a:t>
            </a:r>
            <a:endParaRPr lang="en-UK"/>
          </a:p>
        </p:txBody>
      </p:sp>
      <p:sp>
        <p:nvSpPr>
          <p:cNvPr id="3" name="Vertical Text Placeholder 2">
            <a:extLst>
              <a:ext uri="{FF2B5EF4-FFF2-40B4-BE49-F238E27FC236}">
                <a16:creationId xmlns:a16="http://schemas.microsoft.com/office/drawing/2014/main" id="{4712C061-2248-9248-9E14-C827AD0EA249}"/>
              </a:ext>
            </a:extLst>
          </p:cNvPr>
          <p:cNvSpPr>
            <a:spLocks noGrp="1"/>
          </p:cNvSpPr>
          <p:nvPr>
            <p:ph type="body" orient="vert" idx="1"/>
          </p:nvPr>
        </p:nvSpPr>
        <p:spPr>
          <a:xfrm>
            <a:off x="838200" y="365125"/>
            <a:ext cx="7734300" cy="58118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pic>
        <p:nvPicPr>
          <p:cNvPr id="8" name="Picture 7">
            <a:extLst>
              <a:ext uri="{FF2B5EF4-FFF2-40B4-BE49-F238E27FC236}">
                <a16:creationId xmlns:a16="http://schemas.microsoft.com/office/drawing/2014/main" id="{A38B412C-FF15-0145-9A45-54D2DADA8F43}"/>
              </a:ext>
            </a:extLst>
          </p:cNvPr>
          <p:cNvPicPr>
            <a:picLocks noChangeAspect="1"/>
          </p:cNvPicPr>
          <p:nvPr userDrawn="1"/>
        </p:nvPicPr>
        <p:blipFill>
          <a:blip r:embed="rId2"/>
          <a:srcRect/>
          <a:stretch/>
        </p:blipFill>
        <p:spPr>
          <a:xfrm rot="5400000">
            <a:off x="-439372" y="5614935"/>
            <a:ext cx="1539875" cy="396979"/>
          </a:xfrm>
          <a:prstGeom prst="rect">
            <a:avLst/>
          </a:prstGeom>
        </p:spPr>
      </p:pic>
    </p:spTree>
    <p:extLst>
      <p:ext uri="{BB962C8B-B14F-4D97-AF65-F5344CB8AC3E}">
        <p14:creationId xmlns:p14="http://schemas.microsoft.com/office/powerpoint/2010/main" val="1557889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ja pystysuora teksti">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25D86D15-51D2-A24C-B04F-939835159E13}"/>
              </a:ext>
            </a:extLst>
          </p:cNvPr>
          <p:cNvSpPr>
            <a:spLocks noGrp="1"/>
          </p:cNvSpPr>
          <p:nvPr>
            <p:ph type="body" orient="vert" idx="1"/>
          </p:nvPr>
        </p:nvSpPr>
        <p:spPr>
          <a:xfrm>
            <a:off x="479425" y="576470"/>
            <a:ext cx="11233150" cy="5600493"/>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Tree>
    <p:extLst>
      <p:ext uri="{BB962C8B-B14F-4D97-AF65-F5344CB8AC3E}">
        <p14:creationId xmlns:p14="http://schemas.microsoft.com/office/powerpoint/2010/main" val="1055918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tsikko ja teksti">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4" name="Tekstin paikkamerkki 13">
            <a:extLst>
              <a:ext uri="{FF2B5EF4-FFF2-40B4-BE49-F238E27FC236}">
                <a16:creationId xmlns:a16="http://schemas.microsoft.com/office/drawing/2014/main" id="{3271CB86-F5F0-4D77-84A3-F27880F4C910}"/>
              </a:ext>
            </a:extLst>
          </p:cNvPr>
          <p:cNvSpPr>
            <a:spLocks noGrp="1"/>
          </p:cNvSpPr>
          <p:nvPr>
            <p:ph type="body" sz="quarter" idx="13"/>
          </p:nvPr>
        </p:nvSpPr>
        <p:spPr>
          <a:xfrm>
            <a:off x="608013" y="2071757"/>
            <a:ext cx="10972800" cy="4057581"/>
          </a:xfrm>
        </p:spPr>
        <p:txBody>
          <a:bodyPr>
            <a:normAutofit/>
          </a:bodyPr>
          <a:lstStyle>
            <a:lvl1pPr marL="180975" indent="-180975">
              <a:buFont typeface="Arial" panose="020B0604020202020204" pitchFamily="34" charset="0"/>
              <a:buChar char="•"/>
              <a:defRPr sz="1450"/>
            </a:lvl1pPr>
            <a:lvl2pPr>
              <a:defRPr sz="1450"/>
            </a:lvl2pPr>
            <a:lvl3pPr>
              <a:defRPr sz="1450"/>
            </a:lvl3pPr>
            <a:lvl4pPr>
              <a:defRPr sz="1450"/>
            </a:lvl4pPr>
            <a:lvl5pPr>
              <a:defRPr sz="145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BE17CFA9-E2DB-4503-A2C8-BED3DE38A927}"/>
              </a:ext>
            </a:extLst>
          </p:cNvPr>
          <p:cNvSpPr>
            <a:spLocks noGrp="1"/>
          </p:cNvSpPr>
          <p:nvPr>
            <p:ph type="title"/>
          </p:nvPr>
        </p:nvSpPr>
        <p:spPr/>
        <p:txBody>
          <a:bodyPr/>
          <a:lstStyle/>
          <a:p>
            <a:r>
              <a:rPr lang="fi-FI"/>
              <a:t>Muokkaa ots. perustyyl. napsautt.</a:t>
            </a:r>
          </a:p>
        </p:txBody>
      </p:sp>
      <p:sp>
        <p:nvSpPr>
          <p:cNvPr id="9" name="Päivämäärän paikkamerkki 8">
            <a:extLst>
              <a:ext uri="{FF2B5EF4-FFF2-40B4-BE49-F238E27FC236}">
                <a16:creationId xmlns:a16="http://schemas.microsoft.com/office/drawing/2014/main" id="{04BA8BD5-8F86-484C-839D-2375DAB6F966}"/>
              </a:ext>
            </a:extLst>
          </p:cNvPr>
          <p:cNvSpPr>
            <a:spLocks noGrp="1"/>
          </p:cNvSpPr>
          <p:nvPr>
            <p:ph type="dt" sz="half" idx="14"/>
          </p:nvPr>
        </p:nvSpPr>
        <p:spPr/>
        <p:txBody>
          <a:bodyPr/>
          <a:lstStyle/>
          <a:p>
            <a:fld id="{E3015BEB-7825-4DBE-9AE9-387EC4266C6E}" type="datetime1">
              <a:rPr lang="fi-FI" smtClean="0"/>
              <a:t>3.8.2026</a:t>
            </a:fld>
            <a:endParaRPr lang="fi-FI"/>
          </a:p>
        </p:txBody>
      </p:sp>
      <p:sp>
        <p:nvSpPr>
          <p:cNvPr id="10" name="Alatunnisteen paikkamerkki 9">
            <a:extLst>
              <a:ext uri="{FF2B5EF4-FFF2-40B4-BE49-F238E27FC236}">
                <a16:creationId xmlns:a16="http://schemas.microsoft.com/office/drawing/2014/main" id="{564337AE-178F-471D-998C-0EA3BEA8EAB5}"/>
              </a:ext>
            </a:extLst>
          </p:cNvPr>
          <p:cNvSpPr>
            <a:spLocks noGrp="1"/>
          </p:cNvSpPr>
          <p:nvPr>
            <p:ph type="ftr" sz="quarter" idx="15"/>
          </p:nvPr>
        </p:nvSpPr>
        <p:spPr/>
        <p:txBody>
          <a:bodyPr/>
          <a:lstStyle/>
          <a:p>
            <a:pPr algn="r"/>
            <a:endParaRPr lang="fi-FI"/>
          </a:p>
        </p:txBody>
      </p:sp>
      <p:sp>
        <p:nvSpPr>
          <p:cNvPr id="11" name="Dian numeron paikkamerkki 10">
            <a:extLst>
              <a:ext uri="{FF2B5EF4-FFF2-40B4-BE49-F238E27FC236}">
                <a16:creationId xmlns:a16="http://schemas.microsoft.com/office/drawing/2014/main" id="{8C098B22-2C9E-45BB-8A39-C8A28E58521D}"/>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3263086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Otsikko ja sisältö">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0" name="Content Placeholder 2"/>
          <p:cNvSpPr>
            <a:spLocks noGrp="1"/>
          </p:cNvSpPr>
          <p:nvPr>
            <p:ph idx="1" hasCustomPrompt="1"/>
          </p:nvPr>
        </p:nvSpPr>
        <p:spPr>
          <a:xfrm>
            <a:off x="608400" y="2944800"/>
            <a:ext cx="10972800" cy="3087216"/>
          </a:xfrm>
        </p:spPr>
        <p:txBody>
          <a:bodyPr>
            <a:normAutofit/>
          </a:bodyPr>
          <a:lstStyle>
            <a:lvl1pPr marL="180975" indent="-180975">
              <a:buFont typeface="Arial" panose="020B0604020202020204" pitchFamily="34" charset="0"/>
              <a:buChar char="•"/>
              <a:defRPr sz="1550"/>
            </a:lvl1pPr>
            <a:lvl2pPr>
              <a:defRPr sz="1550"/>
            </a:lvl2pPr>
            <a:lvl3pPr>
              <a:defRPr sz="1550"/>
            </a:lvl3pPr>
            <a:lvl4pPr>
              <a:defRPr sz="1550"/>
            </a:lvl4pPr>
            <a:lvl5pPr>
              <a:defRPr sz="1550" baseline="0"/>
            </a:lvl5pPr>
          </a:lstStyle>
          <a:p>
            <a:pPr lvl="0"/>
            <a:r>
              <a:rPr lang="en-GB"/>
              <a:t>Asia 1. </a:t>
            </a:r>
          </a:p>
          <a:p>
            <a:pPr lvl="1"/>
            <a:r>
              <a:rPr lang="en-GB"/>
              <a:t>2. </a:t>
            </a:r>
            <a:r>
              <a:rPr lang="en-GB" err="1"/>
              <a:t>taso</a:t>
            </a:r>
            <a:endParaRPr lang="en-GB"/>
          </a:p>
          <a:p>
            <a:pPr lvl="2"/>
            <a:r>
              <a:rPr lang="en-GB"/>
              <a:t>3. </a:t>
            </a:r>
            <a:r>
              <a:rPr lang="en-GB" err="1"/>
              <a:t>taso</a:t>
            </a:r>
            <a:endParaRPr lang="en-GB"/>
          </a:p>
          <a:p>
            <a:pPr lvl="3"/>
            <a:r>
              <a:rPr lang="en-GB"/>
              <a:t>4. </a:t>
            </a:r>
            <a:r>
              <a:rPr lang="en-GB" err="1"/>
              <a:t>taso</a:t>
            </a:r>
            <a:endParaRPr lang="en-GB"/>
          </a:p>
          <a:p>
            <a:pPr lvl="4"/>
            <a:r>
              <a:rPr lang="en-GB"/>
              <a:t>5. </a:t>
            </a:r>
            <a:r>
              <a:rPr lang="en-GB" err="1"/>
              <a:t>taso</a:t>
            </a:r>
            <a:endParaRPr lang="en-US"/>
          </a:p>
        </p:txBody>
      </p:sp>
      <p:sp>
        <p:nvSpPr>
          <p:cNvPr id="11" name="Text Placeholder 7"/>
          <p:cNvSpPr>
            <a:spLocks noGrp="1"/>
          </p:cNvSpPr>
          <p:nvPr>
            <p:ph type="body" sz="quarter" idx="13" hasCustomPrompt="1"/>
          </p:nvPr>
        </p:nvSpPr>
        <p:spPr>
          <a:xfrm>
            <a:off x="608399" y="1992138"/>
            <a:ext cx="10972801" cy="737809"/>
          </a:xfrm>
        </p:spPr>
        <p:txBody>
          <a:bodyPr lIns="90000">
            <a:noAutofit/>
          </a:bodyPr>
          <a:lstStyle>
            <a:lvl1pPr marL="0" indent="0">
              <a:spcBef>
                <a:spcPts val="0"/>
              </a:spcBef>
              <a:buNone/>
              <a:defRPr sz="2150" b="0">
                <a:solidFill>
                  <a:schemeClr val="tx2"/>
                </a:solidFill>
              </a:defRPr>
            </a:lvl1pPr>
            <a:lvl2pPr>
              <a:defRPr sz="3333"/>
            </a:lvl2pPr>
            <a:lvl3pPr marL="0" indent="0">
              <a:buNone/>
              <a:defRPr sz="3333"/>
            </a:lvl3pPr>
            <a:lvl4pPr marL="0" indent="0">
              <a:buNone/>
              <a:defRPr sz="3333"/>
            </a:lvl4pPr>
            <a:lvl5pPr marL="0" indent="0">
              <a:buNone/>
              <a:defRPr sz="3333"/>
            </a:lvl5pPr>
            <a:lvl6pPr marL="2117" indent="0">
              <a:buNone/>
              <a:defRPr sz="3333" b="0" i="0">
                <a:latin typeface="Gill Sans Infant MT"/>
                <a:cs typeface="Gill Sans Infant MT"/>
              </a:defRPr>
            </a:lvl6pPr>
          </a:lstStyle>
          <a:p>
            <a:pPr lvl="0"/>
            <a:r>
              <a:rPr lang="en-GB" err="1"/>
              <a:t>Alaotsikko</a:t>
            </a:r>
            <a:endParaRPr lang="en-GB"/>
          </a:p>
        </p:txBody>
      </p:sp>
      <p:sp>
        <p:nvSpPr>
          <p:cNvPr id="6" name="Otsikko 5">
            <a:extLst>
              <a:ext uri="{FF2B5EF4-FFF2-40B4-BE49-F238E27FC236}">
                <a16:creationId xmlns:a16="http://schemas.microsoft.com/office/drawing/2014/main" id="{468AF8A2-1787-417F-B291-69B457734051}"/>
              </a:ext>
            </a:extLst>
          </p:cNvPr>
          <p:cNvSpPr>
            <a:spLocks noGrp="1"/>
          </p:cNvSpPr>
          <p:nvPr>
            <p:ph type="title"/>
          </p:nvPr>
        </p:nvSpPr>
        <p:spPr/>
        <p:txBody>
          <a:bodyPr/>
          <a:lstStyle/>
          <a:p>
            <a:r>
              <a:rPr lang="fi-FI"/>
              <a:t>Muokkaa ots. perustyyl. napsautt.</a:t>
            </a:r>
          </a:p>
        </p:txBody>
      </p:sp>
      <p:sp>
        <p:nvSpPr>
          <p:cNvPr id="14" name="Päivämäärän paikkamerkki 13">
            <a:extLst>
              <a:ext uri="{FF2B5EF4-FFF2-40B4-BE49-F238E27FC236}">
                <a16:creationId xmlns:a16="http://schemas.microsoft.com/office/drawing/2014/main" id="{30D94A28-C7C6-4574-A83D-34FD8DC83AEF}"/>
              </a:ext>
            </a:extLst>
          </p:cNvPr>
          <p:cNvSpPr>
            <a:spLocks noGrp="1"/>
          </p:cNvSpPr>
          <p:nvPr>
            <p:ph type="dt" sz="half" idx="14"/>
          </p:nvPr>
        </p:nvSpPr>
        <p:spPr/>
        <p:txBody>
          <a:bodyPr/>
          <a:lstStyle/>
          <a:p>
            <a:fld id="{A559021F-A414-49F5-8CAD-0E2864EF8E20}" type="datetime1">
              <a:rPr lang="fi-FI" smtClean="0"/>
              <a:t>3.8.2026</a:t>
            </a:fld>
            <a:endParaRPr lang="fi-FI"/>
          </a:p>
        </p:txBody>
      </p:sp>
      <p:sp>
        <p:nvSpPr>
          <p:cNvPr id="15" name="Alatunnisteen paikkamerkki 14">
            <a:extLst>
              <a:ext uri="{FF2B5EF4-FFF2-40B4-BE49-F238E27FC236}">
                <a16:creationId xmlns:a16="http://schemas.microsoft.com/office/drawing/2014/main" id="{59A10044-007A-4308-BCA2-77F0D069ECC6}"/>
              </a:ext>
            </a:extLst>
          </p:cNvPr>
          <p:cNvSpPr>
            <a:spLocks noGrp="1"/>
          </p:cNvSpPr>
          <p:nvPr>
            <p:ph type="ftr" sz="quarter" idx="15"/>
          </p:nvPr>
        </p:nvSpPr>
        <p:spPr/>
        <p:txBody>
          <a:bodyPr/>
          <a:lstStyle/>
          <a:p>
            <a:pPr algn="r"/>
            <a:endParaRPr lang="fi-FI"/>
          </a:p>
        </p:txBody>
      </p:sp>
      <p:sp>
        <p:nvSpPr>
          <p:cNvPr id="16" name="Dian numeron paikkamerkki 15">
            <a:extLst>
              <a:ext uri="{FF2B5EF4-FFF2-40B4-BE49-F238E27FC236}">
                <a16:creationId xmlns:a16="http://schemas.microsoft.com/office/drawing/2014/main" id="{50350EBE-ED4B-45A3-8062-3C0E3233C050}"/>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34715057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rgbClr val="A57F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2516367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41450861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Leipäteksti ja Kuva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584198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5821615" cy="905256"/>
          </a:xfrm>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
        <p:nvSpPr>
          <p:cNvPr id="5" name="Kuvan paikkamerkki 4">
            <a:extLst>
              <a:ext uri="{FF2B5EF4-FFF2-40B4-BE49-F238E27FC236}">
                <a16:creationId xmlns:a16="http://schemas.microsoft.com/office/drawing/2014/main" id="{F508B7F0-2CA1-F121-D5E9-0312629E2C03}"/>
              </a:ext>
            </a:extLst>
          </p:cNvPr>
          <p:cNvSpPr>
            <a:spLocks noGrp="1"/>
          </p:cNvSpPr>
          <p:nvPr>
            <p:ph type="pic" sz="quarter" idx="10"/>
          </p:nvPr>
        </p:nvSpPr>
        <p:spPr>
          <a:xfrm>
            <a:off x="6838950" y="639763"/>
            <a:ext cx="5097463" cy="5641975"/>
          </a:xfrm>
        </p:spPr>
        <p:txBody>
          <a:bodyPr/>
          <a:lstStyle>
            <a:lvl1pPr>
              <a:defRPr/>
            </a:lvl1pPr>
          </a:lstStyle>
          <a:p>
            <a:r>
              <a:rPr lang="fi-FI"/>
              <a:t>Lisää kuva</a:t>
            </a:r>
          </a:p>
        </p:txBody>
      </p:sp>
    </p:spTree>
    <p:extLst>
      <p:ext uri="{BB962C8B-B14F-4D97-AF65-F5344CB8AC3E}">
        <p14:creationId xmlns:p14="http://schemas.microsoft.com/office/powerpoint/2010/main" val="2029432500"/>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Otsikkodia 2">
    <p:spTree>
      <p:nvGrpSpPr>
        <p:cNvPr id="1" name=""/>
        <p:cNvGrpSpPr/>
        <p:nvPr/>
      </p:nvGrpSpPr>
      <p:grpSpPr>
        <a:xfrm>
          <a:off x="0" y="0"/>
          <a:ext cx="0" cy="0"/>
          <a:chOff x="0" y="0"/>
          <a:chExt cx="0" cy="0"/>
        </a:xfrm>
      </p:grpSpPr>
      <p:sp>
        <p:nvSpPr>
          <p:cNvPr id="22" name="Suorakulmio 21">
            <a:extLst>
              <a:ext uri="{FF2B5EF4-FFF2-40B4-BE49-F238E27FC236}">
                <a16:creationId xmlns:a16="http://schemas.microsoft.com/office/drawing/2014/main" id="{CA9AC076-A430-4CDB-862D-6C643623B1C5}"/>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Picture Placeholder 10"/>
          <p:cNvSpPr>
            <a:spLocks noGrp="1"/>
          </p:cNvSpPr>
          <p:nvPr userDrawn="1">
            <p:ph type="pic" sz="quarter" idx="11" hasCustomPrompt="1"/>
          </p:nvPr>
        </p:nvSpPr>
        <p:spPr>
          <a:xfrm>
            <a:off x="155575" y="159026"/>
            <a:ext cx="11880850" cy="6528904"/>
          </a:xfrm>
          <a:solidFill>
            <a:srgbClr val="DDE2E5"/>
          </a:solidFill>
        </p:spPr>
        <p:txBody>
          <a:bodyPr>
            <a:normAutofit/>
          </a:bodyPr>
          <a:lstStyle>
            <a:lvl1pPr marL="0" indent="0">
              <a:buNone/>
              <a:defRPr sz="1500" baseline="0"/>
            </a:lvl1pPr>
          </a:lstStyle>
          <a:p>
            <a:r>
              <a:rPr lang="en-GB" err="1"/>
              <a:t>Vedä</a:t>
            </a:r>
            <a:r>
              <a:rPr lang="en-GB"/>
              <a:t> </a:t>
            </a:r>
            <a:r>
              <a:rPr lang="en-GB" err="1"/>
              <a:t>kuva</a:t>
            </a:r>
            <a:r>
              <a:rPr lang="en-GB"/>
              <a:t> </a:t>
            </a:r>
            <a:r>
              <a:rPr lang="en-GB" err="1"/>
              <a:t>tähän</a:t>
            </a:r>
            <a:r>
              <a:rPr lang="en-GB"/>
              <a:t> </a:t>
            </a:r>
            <a:r>
              <a:rPr lang="en-GB" err="1"/>
              <a:t>laatikkoon</a:t>
            </a:r>
            <a:r>
              <a:rPr lang="en-GB"/>
              <a:t> tai </a:t>
            </a:r>
            <a:r>
              <a:rPr lang="en-GB" err="1"/>
              <a:t>klikkaa</a:t>
            </a:r>
            <a:r>
              <a:rPr lang="en-GB"/>
              <a:t> </a:t>
            </a:r>
            <a:r>
              <a:rPr lang="en-GB" err="1"/>
              <a:t>ikonia</a:t>
            </a:r>
            <a:r>
              <a:rPr lang="en-GB"/>
              <a:t> </a:t>
            </a:r>
            <a:r>
              <a:rPr lang="en-GB" err="1"/>
              <a:t>lisätäksesi</a:t>
            </a:r>
            <a:r>
              <a:rPr lang="en-GB"/>
              <a:t> </a:t>
            </a:r>
            <a:r>
              <a:rPr lang="en-GB" err="1"/>
              <a:t>sen</a:t>
            </a:r>
            <a:endParaRPr lang="en-US"/>
          </a:p>
        </p:txBody>
      </p:sp>
      <p:sp>
        <p:nvSpPr>
          <p:cNvPr id="20" name="Tekstin paikkamerkki 5">
            <a:extLst>
              <a:ext uri="{FF2B5EF4-FFF2-40B4-BE49-F238E27FC236}">
                <a16:creationId xmlns:a16="http://schemas.microsoft.com/office/drawing/2014/main" id="{757B6CE4-242B-47FD-8C53-DE4160AA8A90}"/>
              </a:ext>
            </a:extLst>
          </p:cNvPr>
          <p:cNvSpPr>
            <a:spLocks noGrp="1"/>
          </p:cNvSpPr>
          <p:nvPr>
            <p:ph type="body" sz="quarter" idx="12" hasCustomPrompt="1"/>
          </p:nvPr>
        </p:nvSpPr>
        <p:spPr>
          <a:xfrm>
            <a:off x="8635794" y="4652488"/>
            <a:ext cx="2952000" cy="1098000"/>
          </a:xfrm>
          <a:blipFill>
            <a:blip r:embed="rId2"/>
            <a:stretch>
              <a:fillRect/>
            </a:stretch>
          </a:blipFill>
        </p:spPr>
        <p:txBody>
          <a:bodyPr anchor="ctr" anchorCtr="0">
            <a:normAutofit/>
          </a:bodyPr>
          <a:lstStyle>
            <a:lvl1pPr marL="0" indent="0" algn="ctr">
              <a:spcBef>
                <a:spcPts val="0"/>
              </a:spcBef>
              <a:buNone/>
              <a:defRPr sz="100"/>
            </a:lvl1pPr>
          </a:lstStyle>
          <a:p>
            <a:pPr lvl="0"/>
            <a:r>
              <a:rPr lang="fi-FI"/>
              <a:t> </a:t>
            </a:r>
          </a:p>
        </p:txBody>
      </p:sp>
      <p:sp>
        <p:nvSpPr>
          <p:cNvPr id="2" name="Otsikko 1"/>
          <p:cNvSpPr>
            <a:spLocks noGrp="1"/>
          </p:cNvSpPr>
          <p:nvPr userDrawn="1">
            <p:ph type="ctrTitle" hasCustomPrompt="1"/>
          </p:nvPr>
        </p:nvSpPr>
        <p:spPr>
          <a:xfrm>
            <a:off x="6384032" y="3657261"/>
            <a:ext cx="5198368" cy="1119466"/>
          </a:xfrm>
          <a:prstGeom prst="roundRect">
            <a:avLst>
              <a:gd name="adj" fmla="val 7086"/>
            </a:avLst>
          </a:prstGeom>
          <a:solidFill>
            <a:schemeClr val="bg1"/>
          </a:solidFill>
        </p:spPr>
        <p:txBody>
          <a:bodyPr wrap="square" lIns="90000" tIns="180000" rIns="90000" anchor="b" anchorCtr="0">
            <a:spAutoFit/>
          </a:bodyPr>
          <a:lstStyle>
            <a:lvl1pPr marL="539750" indent="-539750" algn="r">
              <a:lnSpc>
                <a:spcPct val="85000"/>
              </a:lnSpc>
              <a:defRPr sz="6850"/>
            </a:lvl1pPr>
          </a:lstStyle>
          <a:p>
            <a:r>
              <a:rPr lang="fi-FI"/>
              <a:t>OTSIKKO</a:t>
            </a:r>
          </a:p>
        </p:txBody>
      </p:sp>
      <p:sp>
        <p:nvSpPr>
          <p:cNvPr id="10" name="Tekstin paikkamerkki 5">
            <a:extLst>
              <a:ext uri="{FF2B5EF4-FFF2-40B4-BE49-F238E27FC236}">
                <a16:creationId xmlns:a16="http://schemas.microsoft.com/office/drawing/2014/main" id="{BE60F60F-A6B4-4F04-9A0C-288331427B98}"/>
              </a:ext>
            </a:extLst>
          </p:cNvPr>
          <p:cNvSpPr>
            <a:spLocks noGrp="1"/>
          </p:cNvSpPr>
          <p:nvPr>
            <p:ph type="body" sz="quarter" idx="13" hasCustomPrompt="1"/>
          </p:nvPr>
        </p:nvSpPr>
        <p:spPr>
          <a:xfrm>
            <a:off x="-198783" y="614017"/>
            <a:ext cx="5591728" cy="5685416"/>
          </a:xfrm>
          <a:blipFill>
            <a:blip r:embed="rId3"/>
            <a:stretch>
              <a:fillRect/>
            </a:stretch>
          </a:blipFill>
        </p:spPr>
        <p:txBody>
          <a:bodyPr anchor="ctr" anchorCtr="0">
            <a:normAutofit/>
          </a:bodyPr>
          <a:lstStyle>
            <a:lvl1pPr marL="0" indent="0" algn="ctr">
              <a:spcBef>
                <a:spcPts val="0"/>
              </a:spcBef>
              <a:buNone/>
              <a:defRPr sz="100"/>
            </a:lvl1pPr>
          </a:lstStyle>
          <a:p>
            <a:pPr lvl="0"/>
            <a:r>
              <a:rPr lang="fi-FI"/>
              <a:t> </a:t>
            </a:r>
          </a:p>
        </p:txBody>
      </p:sp>
    </p:spTree>
    <p:extLst>
      <p:ext uri="{BB962C8B-B14F-4D97-AF65-F5344CB8AC3E}">
        <p14:creationId xmlns:p14="http://schemas.microsoft.com/office/powerpoint/2010/main" val="3493030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2400957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0512110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tsikko ja sisältö, puna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32104" y="1805142"/>
            <a:ext cx="9523556" cy="4476750"/>
          </a:xfrm>
          <a:prstGeom prst="rect">
            <a:avLst/>
          </a:prstGeom>
        </p:spPr>
        <p:txBody>
          <a:bodyPr/>
          <a:lstStyle>
            <a:lvl1pPr marL="0" indent="0">
              <a:buClr>
                <a:schemeClr val="accent1"/>
              </a:buClr>
              <a:buFont typeface="Arial" panose="020B0604020202020204" pitchFamily="34" charset="0"/>
              <a:buNone/>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9503185" cy="905256"/>
          </a:xfrm>
        </p:spPr>
        <p:txBody>
          <a:bodyPr/>
          <a:lstStyle/>
          <a:p>
            <a:r>
              <a:rPr lang="fi-FI"/>
              <a:t>Muokkaa ots. perustyyl. napsautt.</a:t>
            </a:r>
            <a:endParaRPr lang="en-UK"/>
          </a:p>
        </p:txBody>
      </p:sp>
    </p:spTree>
    <p:extLst>
      <p:ext uri="{BB962C8B-B14F-4D97-AF65-F5344CB8AC3E}">
        <p14:creationId xmlns:p14="http://schemas.microsoft.com/office/powerpoint/2010/main" val="287376980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so kuva, sisältö oikealla">
    <p:spTree>
      <p:nvGrpSpPr>
        <p:cNvPr id="1" name=""/>
        <p:cNvGrpSpPr/>
        <p:nvPr/>
      </p:nvGrpSpPr>
      <p:grpSpPr>
        <a:xfrm>
          <a:off x="0" y="0"/>
          <a:ext cx="0" cy="0"/>
          <a:chOff x="0" y="0"/>
          <a:chExt cx="0" cy="0"/>
        </a:xfrm>
      </p:grpSpPr>
      <p:sp>
        <p:nvSpPr>
          <p:cNvPr id="6" name="Kuvan paikkamerkki 5">
            <a:extLst>
              <a:ext uri="{FF2B5EF4-FFF2-40B4-BE49-F238E27FC236}">
                <a16:creationId xmlns:a16="http://schemas.microsoft.com/office/drawing/2014/main" id="{B8D492DB-B815-0021-877B-CB3084356A28}"/>
              </a:ext>
            </a:extLst>
          </p:cNvPr>
          <p:cNvSpPr>
            <a:spLocks noGrp="1"/>
          </p:cNvSpPr>
          <p:nvPr>
            <p:ph type="pic" sz="quarter" idx="10"/>
          </p:nvPr>
        </p:nvSpPr>
        <p:spPr>
          <a:xfrm>
            <a:off x="0" y="0"/>
            <a:ext cx="5469148" cy="6858000"/>
          </a:xfrm>
        </p:spPr>
        <p:txBody>
          <a:bodyPr/>
          <a:lstStyle>
            <a:lvl1pPr>
              <a:defRPr/>
            </a:lvl1pPr>
          </a:lstStyle>
          <a:p>
            <a:r>
              <a:rPr lang="fi-FI"/>
              <a:t>Lisää kuva napsauttamalla kuvaketta</a:t>
            </a: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5800029" y="1710874"/>
            <a:ext cx="5936341" cy="4476750"/>
          </a:xfrm>
          <a:prstGeom prst="rect">
            <a:avLst/>
          </a:prstGeom>
        </p:spPr>
        <p:txBody>
          <a:bodyPr/>
          <a:lstStyle>
            <a:lvl1pPr marL="0" indent="0">
              <a:buClr>
                <a:schemeClr val="accent1"/>
              </a:buClr>
              <a:buFont typeface="Arial" panose="020B0604020202020204" pitchFamily="34" charset="0"/>
              <a:buNone/>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5800030" y="527062"/>
            <a:ext cx="5936341" cy="905256"/>
          </a:xfrm>
        </p:spPr>
        <p:txBody>
          <a:bodyPr/>
          <a:lstStyle/>
          <a:p>
            <a:r>
              <a:rPr lang="fi-FI"/>
              <a:t>Muokkaa ots. perustyyl. napsautt.</a:t>
            </a:r>
            <a:endParaRPr lang="en-UK"/>
          </a:p>
        </p:txBody>
      </p:sp>
    </p:spTree>
    <p:extLst>
      <p:ext uri="{BB962C8B-B14F-4D97-AF65-F5344CB8AC3E}">
        <p14:creationId xmlns:p14="http://schemas.microsoft.com/office/powerpoint/2010/main" val="364358926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BDF8-3294-F243-8E02-B6435E5E5394}"/>
              </a:ext>
            </a:extLst>
          </p:cNvPr>
          <p:cNvSpPr>
            <a:spLocks noGrp="1"/>
          </p:cNvSpPr>
          <p:nvPr>
            <p:ph type="ctrTitle"/>
          </p:nvPr>
        </p:nvSpPr>
        <p:spPr>
          <a:xfrm>
            <a:off x="1524000" y="1268413"/>
            <a:ext cx="9144000" cy="2241550"/>
          </a:xfrm>
          <a:prstGeom prst="rect">
            <a:avLst/>
          </a:prstGeom>
        </p:spPr>
        <p:txBody>
          <a:bodyPr anchor="b"/>
          <a:lstStyle>
            <a:lvl1pPr algn="ctr">
              <a:defRPr sz="6000"/>
            </a:lvl1pPr>
          </a:lstStyle>
          <a:p>
            <a:r>
              <a:rPr lang="fi-FI"/>
              <a:t>Muokkaa ots. perustyyl. napsautt.</a:t>
            </a:r>
            <a:endParaRPr lang="en-UK"/>
          </a:p>
        </p:txBody>
      </p:sp>
      <p:sp>
        <p:nvSpPr>
          <p:cNvPr id="3" name="Subtitle 2">
            <a:extLst>
              <a:ext uri="{FF2B5EF4-FFF2-40B4-BE49-F238E27FC236}">
                <a16:creationId xmlns:a16="http://schemas.microsoft.com/office/drawing/2014/main" id="{2E6F2B1C-7582-114C-B870-5C836A6805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K"/>
          </a:p>
        </p:txBody>
      </p:sp>
    </p:spTree>
    <p:extLst>
      <p:ext uri="{BB962C8B-B14F-4D97-AF65-F5344CB8AC3E}">
        <p14:creationId xmlns:p14="http://schemas.microsoft.com/office/powerpoint/2010/main" val="2511550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3277216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8371861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tsikko ja sisältö PURPPURA">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rgbClr val="A57F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709134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Otsikko ja sisältö">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286381941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tsikko ja sisältö TE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6407738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tsikko ja sisältö VIHREÄ">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04226F4-18C7-4D48-8BBF-042243518ECB}"/>
              </a:ext>
            </a:extLst>
          </p:cNvPr>
          <p:cNvSpPr/>
          <p:nvPr userDrawn="1"/>
        </p:nvSpPr>
        <p:spPr>
          <a:xfrm>
            <a:off x="0" y="0"/>
            <a:ext cx="479425" cy="6858000"/>
          </a:xfrm>
          <a:prstGeom prst="rect">
            <a:avLst/>
          </a:prstGeom>
          <a:solidFill>
            <a:srgbClr val="71CC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30D888EF-8511-8447-84C9-54FE5B1BCC73}"/>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555AA1C7-A8C7-4EE0-83BE-36035D8460C5}"/>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4879206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uuri Kuva">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4830938-9E79-4F9C-AB82-F47C6100B0F1}"/>
              </a:ext>
            </a:extLst>
          </p:cNvPr>
          <p:cNvSpPr>
            <a:spLocks noGrp="1"/>
          </p:cNvSpPr>
          <p:nvPr>
            <p:ph type="pic" sz="quarter" idx="10"/>
          </p:nvPr>
        </p:nvSpPr>
        <p:spPr>
          <a:xfrm>
            <a:off x="479425" y="257175"/>
            <a:ext cx="11501438" cy="6051550"/>
          </a:xfrm>
        </p:spPr>
        <p:txBody>
          <a:bodyPr/>
          <a:lstStyle/>
          <a:p>
            <a:r>
              <a:rPr lang="fi-FI"/>
              <a:t>Lisää kuva napsauttamalla kuvaketta</a:t>
            </a:r>
            <a:endParaRPr lang="en-UK"/>
          </a:p>
        </p:txBody>
      </p:sp>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Tree>
    <p:extLst>
      <p:ext uri="{BB962C8B-B14F-4D97-AF65-F5344CB8AC3E}">
        <p14:creationId xmlns:p14="http://schemas.microsoft.com/office/powerpoint/2010/main" val="102323447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7671661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Tyhjä">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8B1309-8B12-4F57-B05E-971E0657CF6D}"/>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10307230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yhjä 2">
    <p:bg>
      <p:bgPr>
        <a:solidFill>
          <a:schemeClr val="accent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11EDCA6-F27D-5B00-22D8-F83EA3FADC92}"/>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41890192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A29B1-FF2C-5D44-9076-0C2ECB267F4A}"/>
              </a:ext>
            </a:extLst>
          </p:cNvPr>
          <p:cNvSpPr>
            <a:spLocks noGrp="1"/>
          </p:cNvSpPr>
          <p:nvPr>
            <p:ph type="title" orient="vert"/>
          </p:nvPr>
        </p:nvSpPr>
        <p:spPr>
          <a:xfrm>
            <a:off x="8724900" y="365125"/>
            <a:ext cx="2628900" cy="5811838"/>
          </a:xfrm>
          <a:prstGeom prst="rect">
            <a:avLst/>
          </a:prstGeom>
        </p:spPr>
        <p:txBody>
          <a:bodyPr vert="eaVert"/>
          <a:lstStyle/>
          <a:p>
            <a:r>
              <a:rPr lang="fi-FI"/>
              <a:t>Muokkaa ots. perustyyl. napsautt.</a:t>
            </a:r>
            <a:endParaRPr lang="en-UK"/>
          </a:p>
        </p:txBody>
      </p:sp>
      <p:sp>
        <p:nvSpPr>
          <p:cNvPr id="3" name="Vertical Text Placeholder 2">
            <a:extLst>
              <a:ext uri="{FF2B5EF4-FFF2-40B4-BE49-F238E27FC236}">
                <a16:creationId xmlns:a16="http://schemas.microsoft.com/office/drawing/2014/main" id="{4712C061-2248-9248-9E14-C827AD0EA249}"/>
              </a:ext>
            </a:extLst>
          </p:cNvPr>
          <p:cNvSpPr>
            <a:spLocks noGrp="1"/>
          </p:cNvSpPr>
          <p:nvPr>
            <p:ph type="body" orient="vert" idx="1"/>
          </p:nvPr>
        </p:nvSpPr>
        <p:spPr>
          <a:xfrm>
            <a:off x="838200" y="365125"/>
            <a:ext cx="7734300" cy="58118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pic>
        <p:nvPicPr>
          <p:cNvPr id="8" name="Picture 7">
            <a:extLst>
              <a:ext uri="{FF2B5EF4-FFF2-40B4-BE49-F238E27FC236}">
                <a16:creationId xmlns:a16="http://schemas.microsoft.com/office/drawing/2014/main" id="{A38B412C-FF15-0145-9A45-54D2DADA8F43}"/>
              </a:ext>
            </a:extLst>
          </p:cNvPr>
          <p:cNvPicPr>
            <a:picLocks noChangeAspect="1"/>
          </p:cNvPicPr>
          <p:nvPr userDrawn="1"/>
        </p:nvPicPr>
        <p:blipFill>
          <a:blip r:embed="rId2"/>
          <a:srcRect/>
          <a:stretch/>
        </p:blipFill>
        <p:spPr>
          <a:xfrm rot="5400000">
            <a:off x="-439372" y="5614935"/>
            <a:ext cx="1539875" cy="396979"/>
          </a:xfrm>
          <a:prstGeom prst="rect">
            <a:avLst/>
          </a:prstGeom>
        </p:spPr>
      </p:pic>
    </p:spTree>
    <p:extLst>
      <p:ext uri="{BB962C8B-B14F-4D97-AF65-F5344CB8AC3E}">
        <p14:creationId xmlns:p14="http://schemas.microsoft.com/office/powerpoint/2010/main" val="5968955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tsikko ja pystysuora teksti">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25D86D15-51D2-A24C-B04F-939835159E13}"/>
              </a:ext>
            </a:extLst>
          </p:cNvPr>
          <p:cNvSpPr>
            <a:spLocks noGrp="1"/>
          </p:cNvSpPr>
          <p:nvPr>
            <p:ph type="body" orient="vert" idx="1"/>
          </p:nvPr>
        </p:nvSpPr>
        <p:spPr>
          <a:xfrm>
            <a:off x="479425" y="576470"/>
            <a:ext cx="11233150" cy="5600493"/>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Tree>
    <p:extLst>
      <p:ext uri="{BB962C8B-B14F-4D97-AF65-F5344CB8AC3E}">
        <p14:creationId xmlns:p14="http://schemas.microsoft.com/office/powerpoint/2010/main" val="41178078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Otsikko ja teksti">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4" name="Tekstin paikkamerkki 13">
            <a:extLst>
              <a:ext uri="{FF2B5EF4-FFF2-40B4-BE49-F238E27FC236}">
                <a16:creationId xmlns:a16="http://schemas.microsoft.com/office/drawing/2014/main" id="{3271CB86-F5F0-4D77-84A3-F27880F4C910}"/>
              </a:ext>
            </a:extLst>
          </p:cNvPr>
          <p:cNvSpPr>
            <a:spLocks noGrp="1"/>
          </p:cNvSpPr>
          <p:nvPr>
            <p:ph type="body" sz="quarter" idx="13"/>
          </p:nvPr>
        </p:nvSpPr>
        <p:spPr>
          <a:xfrm>
            <a:off x="608013" y="2071757"/>
            <a:ext cx="10972800" cy="4057581"/>
          </a:xfrm>
        </p:spPr>
        <p:txBody>
          <a:bodyPr>
            <a:normAutofit/>
          </a:bodyPr>
          <a:lstStyle>
            <a:lvl1pPr marL="180975" indent="-180975">
              <a:buFont typeface="Arial" panose="020B0604020202020204" pitchFamily="34" charset="0"/>
              <a:buChar char="•"/>
              <a:defRPr sz="1450"/>
            </a:lvl1pPr>
            <a:lvl2pPr>
              <a:defRPr sz="1450"/>
            </a:lvl2pPr>
            <a:lvl3pPr>
              <a:defRPr sz="1450"/>
            </a:lvl3pPr>
            <a:lvl4pPr>
              <a:defRPr sz="1450"/>
            </a:lvl4pPr>
            <a:lvl5pPr>
              <a:defRPr sz="145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BE17CFA9-E2DB-4503-A2C8-BED3DE38A927}"/>
              </a:ext>
            </a:extLst>
          </p:cNvPr>
          <p:cNvSpPr>
            <a:spLocks noGrp="1"/>
          </p:cNvSpPr>
          <p:nvPr>
            <p:ph type="title"/>
          </p:nvPr>
        </p:nvSpPr>
        <p:spPr/>
        <p:txBody>
          <a:bodyPr/>
          <a:lstStyle/>
          <a:p>
            <a:r>
              <a:rPr lang="fi-FI"/>
              <a:t>Muokkaa ots. perustyyl. napsautt.</a:t>
            </a:r>
          </a:p>
        </p:txBody>
      </p:sp>
      <p:sp>
        <p:nvSpPr>
          <p:cNvPr id="9" name="Päivämäärän paikkamerkki 8">
            <a:extLst>
              <a:ext uri="{FF2B5EF4-FFF2-40B4-BE49-F238E27FC236}">
                <a16:creationId xmlns:a16="http://schemas.microsoft.com/office/drawing/2014/main" id="{04BA8BD5-8F86-484C-839D-2375DAB6F966}"/>
              </a:ext>
            </a:extLst>
          </p:cNvPr>
          <p:cNvSpPr>
            <a:spLocks noGrp="1"/>
          </p:cNvSpPr>
          <p:nvPr>
            <p:ph type="dt" sz="half" idx="14"/>
          </p:nvPr>
        </p:nvSpPr>
        <p:spPr/>
        <p:txBody>
          <a:bodyPr/>
          <a:lstStyle/>
          <a:p>
            <a:fld id="{E3015BEB-7825-4DBE-9AE9-387EC4266C6E}" type="datetime1">
              <a:rPr lang="fi-FI" smtClean="0"/>
              <a:t>3.8.2026</a:t>
            </a:fld>
            <a:endParaRPr lang="fi-FI"/>
          </a:p>
        </p:txBody>
      </p:sp>
      <p:sp>
        <p:nvSpPr>
          <p:cNvPr id="10" name="Alatunnisteen paikkamerkki 9">
            <a:extLst>
              <a:ext uri="{FF2B5EF4-FFF2-40B4-BE49-F238E27FC236}">
                <a16:creationId xmlns:a16="http://schemas.microsoft.com/office/drawing/2014/main" id="{564337AE-178F-471D-998C-0EA3BEA8EAB5}"/>
              </a:ext>
            </a:extLst>
          </p:cNvPr>
          <p:cNvSpPr>
            <a:spLocks noGrp="1"/>
          </p:cNvSpPr>
          <p:nvPr>
            <p:ph type="ftr" sz="quarter" idx="15"/>
          </p:nvPr>
        </p:nvSpPr>
        <p:spPr/>
        <p:txBody>
          <a:bodyPr/>
          <a:lstStyle/>
          <a:p>
            <a:pPr algn="r"/>
            <a:endParaRPr lang="fi-FI"/>
          </a:p>
        </p:txBody>
      </p:sp>
      <p:sp>
        <p:nvSpPr>
          <p:cNvPr id="11" name="Dian numeron paikkamerkki 10">
            <a:extLst>
              <a:ext uri="{FF2B5EF4-FFF2-40B4-BE49-F238E27FC236}">
                <a16:creationId xmlns:a16="http://schemas.microsoft.com/office/drawing/2014/main" id="{8C098B22-2C9E-45BB-8A39-C8A28E58521D}"/>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12591209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Otsikko ja sisältö">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0" name="Content Placeholder 2"/>
          <p:cNvSpPr>
            <a:spLocks noGrp="1"/>
          </p:cNvSpPr>
          <p:nvPr>
            <p:ph idx="1" hasCustomPrompt="1"/>
          </p:nvPr>
        </p:nvSpPr>
        <p:spPr>
          <a:xfrm>
            <a:off x="608400" y="2944800"/>
            <a:ext cx="10972800" cy="3087216"/>
          </a:xfrm>
        </p:spPr>
        <p:txBody>
          <a:bodyPr>
            <a:normAutofit/>
          </a:bodyPr>
          <a:lstStyle>
            <a:lvl1pPr marL="180975" indent="-180975">
              <a:buFont typeface="Arial" panose="020B0604020202020204" pitchFamily="34" charset="0"/>
              <a:buChar char="•"/>
              <a:defRPr sz="1550"/>
            </a:lvl1pPr>
            <a:lvl2pPr>
              <a:defRPr sz="1550"/>
            </a:lvl2pPr>
            <a:lvl3pPr>
              <a:defRPr sz="1550"/>
            </a:lvl3pPr>
            <a:lvl4pPr>
              <a:defRPr sz="1550"/>
            </a:lvl4pPr>
            <a:lvl5pPr>
              <a:defRPr sz="1550" baseline="0"/>
            </a:lvl5pPr>
          </a:lstStyle>
          <a:p>
            <a:pPr lvl="0"/>
            <a:r>
              <a:rPr lang="en-GB"/>
              <a:t>Asia 1. </a:t>
            </a:r>
          </a:p>
          <a:p>
            <a:pPr lvl="1"/>
            <a:r>
              <a:rPr lang="en-GB"/>
              <a:t>2. </a:t>
            </a:r>
            <a:r>
              <a:rPr lang="en-GB" err="1"/>
              <a:t>taso</a:t>
            </a:r>
            <a:endParaRPr lang="en-GB"/>
          </a:p>
          <a:p>
            <a:pPr lvl="2"/>
            <a:r>
              <a:rPr lang="en-GB"/>
              <a:t>3. </a:t>
            </a:r>
            <a:r>
              <a:rPr lang="en-GB" err="1"/>
              <a:t>taso</a:t>
            </a:r>
            <a:endParaRPr lang="en-GB"/>
          </a:p>
          <a:p>
            <a:pPr lvl="3"/>
            <a:r>
              <a:rPr lang="en-GB"/>
              <a:t>4. </a:t>
            </a:r>
            <a:r>
              <a:rPr lang="en-GB" err="1"/>
              <a:t>taso</a:t>
            </a:r>
            <a:endParaRPr lang="en-GB"/>
          </a:p>
          <a:p>
            <a:pPr lvl="4"/>
            <a:r>
              <a:rPr lang="en-GB"/>
              <a:t>5. </a:t>
            </a:r>
            <a:r>
              <a:rPr lang="en-GB" err="1"/>
              <a:t>taso</a:t>
            </a:r>
            <a:endParaRPr lang="en-US"/>
          </a:p>
        </p:txBody>
      </p:sp>
      <p:sp>
        <p:nvSpPr>
          <p:cNvPr id="11" name="Text Placeholder 7"/>
          <p:cNvSpPr>
            <a:spLocks noGrp="1"/>
          </p:cNvSpPr>
          <p:nvPr>
            <p:ph type="body" sz="quarter" idx="13" hasCustomPrompt="1"/>
          </p:nvPr>
        </p:nvSpPr>
        <p:spPr>
          <a:xfrm>
            <a:off x="608399" y="1992138"/>
            <a:ext cx="10972801" cy="737809"/>
          </a:xfrm>
        </p:spPr>
        <p:txBody>
          <a:bodyPr lIns="90000">
            <a:noAutofit/>
          </a:bodyPr>
          <a:lstStyle>
            <a:lvl1pPr marL="0" indent="0">
              <a:spcBef>
                <a:spcPts val="0"/>
              </a:spcBef>
              <a:buNone/>
              <a:defRPr sz="2150" b="0">
                <a:solidFill>
                  <a:schemeClr val="tx2"/>
                </a:solidFill>
              </a:defRPr>
            </a:lvl1pPr>
            <a:lvl2pPr>
              <a:defRPr sz="3333"/>
            </a:lvl2pPr>
            <a:lvl3pPr marL="0" indent="0">
              <a:buNone/>
              <a:defRPr sz="3333"/>
            </a:lvl3pPr>
            <a:lvl4pPr marL="0" indent="0">
              <a:buNone/>
              <a:defRPr sz="3333"/>
            </a:lvl4pPr>
            <a:lvl5pPr marL="0" indent="0">
              <a:buNone/>
              <a:defRPr sz="3333"/>
            </a:lvl5pPr>
            <a:lvl6pPr marL="2117" indent="0">
              <a:buNone/>
              <a:defRPr sz="3333" b="0" i="0">
                <a:latin typeface="Gill Sans Infant MT"/>
                <a:cs typeface="Gill Sans Infant MT"/>
              </a:defRPr>
            </a:lvl6pPr>
          </a:lstStyle>
          <a:p>
            <a:pPr lvl="0"/>
            <a:r>
              <a:rPr lang="en-GB" err="1"/>
              <a:t>Alaotsikko</a:t>
            </a:r>
            <a:endParaRPr lang="en-GB"/>
          </a:p>
        </p:txBody>
      </p:sp>
      <p:sp>
        <p:nvSpPr>
          <p:cNvPr id="6" name="Otsikko 5">
            <a:extLst>
              <a:ext uri="{FF2B5EF4-FFF2-40B4-BE49-F238E27FC236}">
                <a16:creationId xmlns:a16="http://schemas.microsoft.com/office/drawing/2014/main" id="{468AF8A2-1787-417F-B291-69B457734051}"/>
              </a:ext>
            </a:extLst>
          </p:cNvPr>
          <p:cNvSpPr>
            <a:spLocks noGrp="1"/>
          </p:cNvSpPr>
          <p:nvPr>
            <p:ph type="title"/>
          </p:nvPr>
        </p:nvSpPr>
        <p:spPr/>
        <p:txBody>
          <a:bodyPr/>
          <a:lstStyle/>
          <a:p>
            <a:r>
              <a:rPr lang="fi-FI"/>
              <a:t>Muokkaa ots. perustyyl. napsautt.</a:t>
            </a:r>
          </a:p>
        </p:txBody>
      </p:sp>
      <p:sp>
        <p:nvSpPr>
          <p:cNvPr id="14" name="Päivämäärän paikkamerkki 13">
            <a:extLst>
              <a:ext uri="{FF2B5EF4-FFF2-40B4-BE49-F238E27FC236}">
                <a16:creationId xmlns:a16="http://schemas.microsoft.com/office/drawing/2014/main" id="{30D94A28-C7C6-4574-A83D-34FD8DC83AEF}"/>
              </a:ext>
            </a:extLst>
          </p:cNvPr>
          <p:cNvSpPr>
            <a:spLocks noGrp="1"/>
          </p:cNvSpPr>
          <p:nvPr>
            <p:ph type="dt" sz="half" idx="14"/>
          </p:nvPr>
        </p:nvSpPr>
        <p:spPr/>
        <p:txBody>
          <a:bodyPr/>
          <a:lstStyle/>
          <a:p>
            <a:fld id="{A559021F-A414-49F5-8CAD-0E2864EF8E20}" type="datetime1">
              <a:rPr lang="fi-FI" smtClean="0"/>
              <a:t>3.8.2026</a:t>
            </a:fld>
            <a:endParaRPr lang="fi-FI"/>
          </a:p>
        </p:txBody>
      </p:sp>
      <p:sp>
        <p:nvSpPr>
          <p:cNvPr id="15" name="Alatunnisteen paikkamerkki 14">
            <a:extLst>
              <a:ext uri="{FF2B5EF4-FFF2-40B4-BE49-F238E27FC236}">
                <a16:creationId xmlns:a16="http://schemas.microsoft.com/office/drawing/2014/main" id="{59A10044-007A-4308-BCA2-77F0D069ECC6}"/>
              </a:ext>
            </a:extLst>
          </p:cNvPr>
          <p:cNvSpPr>
            <a:spLocks noGrp="1"/>
          </p:cNvSpPr>
          <p:nvPr>
            <p:ph type="ftr" sz="quarter" idx="15"/>
          </p:nvPr>
        </p:nvSpPr>
        <p:spPr/>
        <p:txBody>
          <a:bodyPr/>
          <a:lstStyle/>
          <a:p>
            <a:pPr algn="r"/>
            <a:endParaRPr lang="fi-FI"/>
          </a:p>
        </p:txBody>
      </p:sp>
      <p:sp>
        <p:nvSpPr>
          <p:cNvPr id="16" name="Dian numeron paikkamerkki 15">
            <a:extLst>
              <a:ext uri="{FF2B5EF4-FFF2-40B4-BE49-F238E27FC236}">
                <a16:creationId xmlns:a16="http://schemas.microsoft.com/office/drawing/2014/main" id="{50350EBE-ED4B-45A3-8062-3C0E3233C050}"/>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1982274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Huippula logo Orange 25%">
    <p:bg>
      <p:bgPr>
        <a:solidFill>
          <a:srgbClr val="FED2C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765215" y="2742241"/>
            <a:ext cx="6661570" cy="1373519"/>
          </a:xfrm>
          <a:prstGeom prst="rect">
            <a:avLst/>
          </a:prstGeom>
        </p:spPr>
      </p:pic>
    </p:spTree>
    <p:extLst>
      <p:ext uri="{BB962C8B-B14F-4D97-AF65-F5344CB8AC3E}">
        <p14:creationId xmlns:p14="http://schemas.microsoft.com/office/powerpoint/2010/main" val="2957854155"/>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rgbClr val="A57F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22085546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tsikko Leipäteksti ja Kuva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584198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5821615" cy="905256"/>
          </a:xfrm>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
        <p:nvSpPr>
          <p:cNvPr id="5" name="Kuvan paikkamerkki 4">
            <a:extLst>
              <a:ext uri="{FF2B5EF4-FFF2-40B4-BE49-F238E27FC236}">
                <a16:creationId xmlns:a16="http://schemas.microsoft.com/office/drawing/2014/main" id="{F508B7F0-2CA1-F121-D5E9-0312629E2C03}"/>
              </a:ext>
            </a:extLst>
          </p:cNvPr>
          <p:cNvSpPr>
            <a:spLocks noGrp="1"/>
          </p:cNvSpPr>
          <p:nvPr>
            <p:ph type="pic" sz="quarter" idx="10"/>
          </p:nvPr>
        </p:nvSpPr>
        <p:spPr>
          <a:xfrm>
            <a:off x="6838950" y="639763"/>
            <a:ext cx="5097463" cy="5641975"/>
          </a:xfrm>
        </p:spPr>
        <p:txBody>
          <a:bodyPr/>
          <a:lstStyle>
            <a:lvl1pPr>
              <a:defRPr/>
            </a:lvl1pPr>
          </a:lstStyle>
          <a:p>
            <a:r>
              <a:rPr lang="fi-FI"/>
              <a:t>Lisää kuva</a:t>
            </a:r>
          </a:p>
        </p:txBody>
      </p:sp>
    </p:spTree>
    <p:extLst>
      <p:ext uri="{BB962C8B-B14F-4D97-AF65-F5344CB8AC3E}">
        <p14:creationId xmlns:p14="http://schemas.microsoft.com/office/powerpoint/2010/main" val="3113591902"/>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Otsikkodia 2">
    <p:spTree>
      <p:nvGrpSpPr>
        <p:cNvPr id="1" name=""/>
        <p:cNvGrpSpPr/>
        <p:nvPr/>
      </p:nvGrpSpPr>
      <p:grpSpPr>
        <a:xfrm>
          <a:off x="0" y="0"/>
          <a:ext cx="0" cy="0"/>
          <a:chOff x="0" y="0"/>
          <a:chExt cx="0" cy="0"/>
        </a:xfrm>
      </p:grpSpPr>
      <p:sp>
        <p:nvSpPr>
          <p:cNvPr id="22" name="Suorakulmio 21">
            <a:extLst>
              <a:ext uri="{FF2B5EF4-FFF2-40B4-BE49-F238E27FC236}">
                <a16:creationId xmlns:a16="http://schemas.microsoft.com/office/drawing/2014/main" id="{CA9AC076-A430-4CDB-862D-6C643623B1C5}"/>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Picture Placeholder 10"/>
          <p:cNvSpPr>
            <a:spLocks noGrp="1"/>
          </p:cNvSpPr>
          <p:nvPr userDrawn="1">
            <p:ph type="pic" sz="quarter" idx="11" hasCustomPrompt="1"/>
          </p:nvPr>
        </p:nvSpPr>
        <p:spPr>
          <a:xfrm>
            <a:off x="155575" y="159026"/>
            <a:ext cx="11880850" cy="6528904"/>
          </a:xfrm>
          <a:solidFill>
            <a:srgbClr val="DDE2E5"/>
          </a:solidFill>
        </p:spPr>
        <p:txBody>
          <a:bodyPr>
            <a:normAutofit/>
          </a:bodyPr>
          <a:lstStyle>
            <a:lvl1pPr marL="0" indent="0">
              <a:buNone/>
              <a:defRPr sz="1500" baseline="0"/>
            </a:lvl1pPr>
          </a:lstStyle>
          <a:p>
            <a:r>
              <a:rPr lang="en-GB" err="1"/>
              <a:t>Vedä</a:t>
            </a:r>
            <a:r>
              <a:rPr lang="en-GB"/>
              <a:t> </a:t>
            </a:r>
            <a:r>
              <a:rPr lang="en-GB" err="1"/>
              <a:t>kuva</a:t>
            </a:r>
            <a:r>
              <a:rPr lang="en-GB"/>
              <a:t> </a:t>
            </a:r>
            <a:r>
              <a:rPr lang="en-GB" err="1"/>
              <a:t>tähän</a:t>
            </a:r>
            <a:r>
              <a:rPr lang="en-GB"/>
              <a:t> </a:t>
            </a:r>
            <a:r>
              <a:rPr lang="en-GB" err="1"/>
              <a:t>laatikkoon</a:t>
            </a:r>
            <a:r>
              <a:rPr lang="en-GB"/>
              <a:t> tai </a:t>
            </a:r>
            <a:r>
              <a:rPr lang="en-GB" err="1"/>
              <a:t>klikkaa</a:t>
            </a:r>
            <a:r>
              <a:rPr lang="en-GB"/>
              <a:t> </a:t>
            </a:r>
            <a:r>
              <a:rPr lang="en-GB" err="1"/>
              <a:t>ikonia</a:t>
            </a:r>
            <a:r>
              <a:rPr lang="en-GB"/>
              <a:t> </a:t>
            </a:r>
            <a:r>
              <a:rPr lang="en-GB" err="1"/>
              <a:t>lisätäksesi</a:t>
            </a:r>
            <a:r>
              <a:rPr lang="en-GB"/>
              <a:t> </a:t>
            </a:r>
            <a:r>
              <a:rPr lang="en-GB" err="1"/>
              <a:t>sen</a:t>
            </a:r>
            <a:endParaRPr lang="en-US"/>
          </a:p>
        </p:txBody>
      </p:sp>
      <p:sp>
        <p:nvSpPr>
          <p:cNvPr id="20" name="Tekstin paikkamerkki 5">
            <a:extLst>
              <a:ext uri="{FF2B5EF4-FFF2-40B4-BE49-F238E27FC236}">
                <a16:creationId xmlns:a16="http://schemas.microsoft.com/office/drawing/2014/main" id="{757B6CE4-242B-47FD-8C53-DE4160AA8A90}"/>
              </a:ext>
            </a:extLst>
          </p:cNvPr>
          <p:cNvSpPr>
            <a:spLocks noGrp="1"/>
          </p:cNvSpPr>
          <p:nvPr>
            <p:ph type="body" sz="quarter" idx="12" hasCustomPrompt="1"/>
          </p:nvPr>
        </p:nvSpPr>
        <p:spPr>
          <a:xfrm>
            <a:off x="8635794" y="4652488"/>
            <a:ext cx="2952000" cy="1098000"/>
          </a:xfrm>
          <a:blipFill>
            <a:blip r:embed="rId2"/>
            <a:stretch>
              <a:fillRect/>
            </a:stretch>
          </a:blipFill>
        </p:spPr>
        <p:txBody>
          <a:bodyPr anchor="ctr" anchorCtr="0">
            <a:normAutofit/>
          </a:bodyPr>
          <a:lstStyle>
            <a:lvl1pPr marL="0" indent="0" algn="ctr">
              <a:spcBef>
                <a:spcPts val="0"/>
              </a:spcBef>
              <a:buNone/>
              <a:defRPr sz="100"/>
            </a:lvl1pPr>
          </a:lstStyle>
          <a:p>
            <a:pPr lvl="0"/>
            <a:r>
              <a:rPr lang="fi-FI"/>
              <a:t> </a:t>
            </a:r>
          </a:p>
        </p:txBody>
      </p:sp>
      <p:sp>
        <p:nvSpPr>
          <p:cNvPr id="2" name="Otsikko 1"/>
          <p:cNvSpPr>
            <a:spLocks noGrp="1"/>
          </p:cNvSpPr>
          <p:nvPr userDrawn="1">
            <p:ph type="ctrTitle" hasCustomPrompt="1"/>
          </p:nvPr>
        </p:nvSpPr>
        <p:spPr>
          <a:xfrm>
            <a:off x="6384032" y="3657261"/>
            <a:ext cx="5198368" cy="1119466"/>
          </a:xfrm>
          <a:prstGeom prst="roundRect">
            <a:avLst>
              <a:gd name="adj" fmla="val 7086"/>
            </a:avLst>
          </a:prstGeom>
          <a:solidFill>
            <a:schemeClr val="bg1"/>
          </a:solidFill>
        </p:spPr>
        <p:txBody>
          <a:bodyPr wrap="square" lIns="90000" tIns="180000" rIns="90000" anchor="b" anchorCtr="0">
            <a:spAutoFit/>
          </a:bodyPr>
          <a:lstStyle>
            <a:lvl1pPr marL="539750" indent="-539750" algn="r">
              <a:lnSpc>
                <a:spcPct val="85000"/>
              </a:lnSpc>
              <a:defRPr sz="6850"/>
            </a:lvl1pPr>
          </a:lstStyle>
          <a:p>
            <a:r>
              <a:rPr lang="fi-FI"/>
              <a:t>OTSIKKO</a:t>
            </a:r>
          </a:p>
        </p:txBody>
      </p:sp>
      <p:sp>
        <p:nvSpPr>
          <p:cNvPr id="10" name="Tekstin paikkamerkki 5">
            <a:extLst>
              <a:ext uri="{FF2B5EF4-FFF2-40B4-BE49-F238E27FC236}">
                <a16:creationId xmlns:a16="http://schemas.microsoft.com/office/drawing/2014/main" id="{BE60F60F-A6B4-4F04-9A0C-288331427B98}"/>
              </a:ext>
            </a:extLst>
          </p:cNvPr>
          <p:cNvSpPr>
            <a:spLocks noGrp="1"/>
          </p:cNvSpPr>
          <p:nvPr>
            <p:ph type="body" sz="quarter" idx="13" hasCustomPrompt="1"/>
          </p:nvPr>
        </p:nvSpPr>
        <p:spPr>
          <a:xfrm>
            <a:off x="-198783" y="614017"/>
            <a:ext cx="5591728" cy="5685416"/>
          </a:xfrm>
          <a:blipFill>
            <a:blip r:embed="rId3"/>
            <a:stretch>
              <a:fillRect/>
            </a:stretch>
          </a:blipFill>
        </p:spPr>
        <p:txBody>
          <a:bodyPr anchor="ctr" anchorCtr="0">
            <a:normAutofit/>
          </a:bodyPr>
          <a:lstStyle>
            <a:lvl1pPr marL="0" indent="0" algn="ctr">
              <a:spcBef>
                <a:spcPts val="0"/>
              </a:spcBef>
              <a:buNone/>
              <a:defRPr sz="100"/>
            </a:lvl1pPr>
          </a:lstStyle>
          <a:p>
            <a:pPr lvl="0"/>
            <a:r>
              <a:rPr lang="fi-FI"/>
              <a:t> </a:t>
            </a:r>
          </a:p>
        </p:txBody>
      </p:sp>
    </p:spTree>
    <p:extLst>
      <p:ext uri="{BB962C8B-B14F-4D97-AF65-F5344CB8AC3E}">
        <p14:creationId xmlns:p14="http://schemas.microsoft.com/office/powerpoint/2010/main" val="30860501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6306098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536659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BDF8-3294-F243-8E02-B6435E5E5394}"/>
              </a:ext>
            </a:extLst>
          </p:cNvPr>
          <p:cNvSpPr>
            <a:spLocks noGrp="1"/>
          </p:cNvSpPr>
          <p:nvPr>
            <p:ph type="ctrTitle"/>
          </p:nvPr>
        </p:nvSpPr>
        <p:spPr>
          <a:xfrm>
            <a:off x="1524000" y="1268413"/>
            <a:ext cx="9144000" cy="2241550"/>
          </a:xfrm>
          <a:prstGeom prst="rect">
            <a:avLst/>
          </a:prstGeom>
        </p:spPr>
        <p:txBody>
          <a:bodyPr anchor="b"/>
          <a:lstStyle>
            <a:lvl1pPr algn="ctr">
              <a:defRPr sz="6000"/>
            </a:lvl1pPr>
          </a:lstStyle>
          <a:p>
            <a:r>
              <a:rPr lang="fi-FI"/>
              <a:t>Muokkaa ots. perustyyl. napsautt.</a:t>
            </a:r>
            <a:endParaRPr lang="en-UK"/>
          </a:p>
        </p:txBody>
      </p:sp>
      <p:sp>
        <p:nvSpPr>
          <p:cNvPr id="3" name="Subtitle 2">
            <a:extLst>
              <a:ext uri="{FF2B5EF4-FFF2-40B4-BE49-F238E27FC236}">
                <a16:creationId xmlns:a16="http://schemas.microsoft.com/office/drawing/2014/main" id="{2E6F2B1C-7582-114C-B870-5C836A6805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K"/>
          </a:p>
        </p:txBody>
      </p:sp>
    </p:spTree>
    <p:extLst>
      <p:ext uri="{BB962C8B-B14F-4D97-AF65-F5344CB8AC3E}">
        <p14:creationId xmlns:p14="http://schemas.microsoft.com/office/powerpoint/2010/main" val="418358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63682390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Tree>
    <p:extLst>
      <p:ext uri="{BB962C8B-B14F-4D97-AF65-F5344CB8AC3E}">
        <p14:creationId xmlns:p14="http://schemas.microsoft.com/office/powerpoint/2010/main" val="2349283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PURPPURA">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rgbClr val="A57F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2968717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sisältö TE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2561351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slideLayout" Target="../slideLayouts/slideLayout25.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image" Target="../media/image1.png"/><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image" Target="../media/image1.png"/><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6"/>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3746645623"/>
      </p:ext>
    </p:extLst>
  </p:cSld>
  <p:clrMap bg1="lt1" tx1="dk1" bg2="lt2" tx2="dk2" accent1="accent1" accent2="accent2" accent3="accent3" accent4="accent4" accent5="accent5" accent6="accent6" hlink="hlink" folHlink="folHlink"/>
  <p:sldLayoutIdLst>
    <p:sldLayoutId id="2147483654" r:id="rId1"/>
    <p:sldLayoutId id="2147483651" r:id="rId2"/>
    <p:sldLayoutId id="2147483704" r:id="rId3"/>
    <p:sldLayoutId id="2147483748"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userDrawn="1">
          <p15:clr>
            <a:srgbClr val="F26B43"/>
          </p15:clr>
        </p15:guide>
        <p15:guide id="2" pos="3840" userDrawn="1">
          <p15:clr>
            <a:srgbClr val="F26B43"/>
          </p15:clr>
        </p15:guide>
        <p15:guide id="3" orient="horz" pos="1049" userDrawn="1">
          <p15:clr>
            <a:srgbClr val="F26B43"/>
          </p15:clr>
        </p15:guide>
        <p15:guide id="4" orient="horz" pos="3974" userDrawn="1">
          <p15:clr>
            <a:srgbClr val="F26B43"/>
          </p15:clr>
        </p15:guide>
        <p15:guide id="5" pos="302" userDrawn="1">
          <p15:clr>
            <a:srgbClr val="F26B43"/>
          </p15:clr>
        </p15:guide>
        <p15:guide id="6" pos="7378" userDrawn="1">
          <p15:clr>
            <a:srgbClr val="F26B43"/>
          </p15:clr>
        </p15:guide>
        <p15:guide id="7" pos="506" userDrawn="1">
          <p15:clr>
            <a:srgbClr val="F26B43"/>
          </p15:clr>
        </p15:guide>
        <p15:guide id="8" orient="horz" pos="41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23"/>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265847467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6" r:id="rId20"/>
    <p:sldLayoutId id="2147483727" r:id="rId2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p15:clr>
            <a:srgbClr val="F26B43"/>
          </p15:clr>
        </p15:guide>
        <p15:guide id="2" pos="3840">
          <p15:clr>
            <a:srgbClr val="F26B43"/>
          </p15:clr>
        </p15:guide>
        <p15:guide id="3" orient="horz" pos="1049">
          <p15:clr>
            <a:srgbClr val="F26B43"/>
          </p15:clr>
        </p15:guide>
        <p15:guide id="4" orient="horz" pos="3974">
          <p15:clr>
            <a:srgbClr val="F26B43"/>
          </p15:clr>
        </p15:guide>
        <p15:guide id="5" pos="302">
          <p15:clr>
            <a:srgbClr val="F26B43"/>
          </p15:clr>
        </p15:guide>
        <p15:guide id="6" pos="7378">
          <p15:clr>
            <a:srgbClr val="F26B43"/>
          </p15:clr>
        </p15:guide>
        <p15:guide id="7" pos="506">
          <p15:clr>
            <a:srgbClr val="F26B43"/>
          </p15:clr>
        </p15:guide>
        <p15:guide id="8" orient="horz" pos="417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21"/>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8355333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p15:clr>
            <a:srgbClr val="F26B43"/>
          </p15:clr>
        </p15:guide>
        <p15:guide id="2" pos="3840">
          <p15:clr>
            <a:srgbClr val="F26B43"/>
          </p15:clr>
        </p15:guide>
        <p15:guide id="3" orient="horz" pos="1049">
          <p15:clr>
            <a:srgbClr val="F26B43"/>
          </p15:clr>
        </p15:guide>
        <p15:guide id="4" orient="horz" pos="3974">
          <p15:clr>
            <a:srgbClr val="F26B43"/>
          </p15:clr>
        </p15:guide>
        <p15:guide id="5" pos="302">
          <p15:clr>
            <a:srgbClr val="F26B43"/>
          </p15:clr>
        </p15:guide>
        <p15:guide id="6" pos="7378">
          <p15:clr>
            <a:srgbClr val="F26B43"/>
          </p15:clr>
        </p15:guide>
        <p15:guide id="7" pos="506">
          <p15:clr>
            <a:srgbClr val="F26B43"/>
          </p15:clr>
        </p15:guide>
        <p15:guide id="8" orient="horz" pos="417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315_7E299B9.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hyperlink" Target="https://huippula.fi/vanhemmille"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link.webropolsurveys.com/S/A8DE351FF31D9165"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mll.fi/vanhemmille/tietoa-lapsiperheen-elamasta/hyvinvointia-digiajassa/median-kayttoa-rajaavat-sovellukset-ja-laitteiden-ruutuaika-asetukset/" TargetMode="External"/><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4.xml"/><Relationship Id="rId6" Type="http://schemas.openxmlformats.org/officeDocument/2006/relationships/hyperlink" Target="https://kavi.fi/ikarajat/" TargetMode="External"/><Relationship Id="rId5" Type="http://schemas.openxmlformats.org/officeDocument/2006/relationships/hyperlink" Target="https://play.google.com/store/apps/details?id=com.screentime.rc&amp;hl=fi" TargetMode="External"/><Relationship Id="rId4" Type="http://schemas.openxmlformats.org/officeDocument/2006/relationships/hyperlink" Target="https://families.google/familylin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0.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18/10/relationships/comments" Target="../comments/modernComment_323_FDAF72EA.xml"/><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Grafiikka, logo, teksti, Fontti&#10;&#10;Tekoälyllä luotu sisältö voi olla virheellistä.">
            <a:extLst>
              <a:ext uri="{FF2B5EF4-FFF2-40B4-BE49-F238E27FC236}">
                <a16:creationId xmlns:a16="http://schemas.microsoft.com/office/drawing/2014/main" id="{AB7D432A-88EE-1BF7-B1DB-CF7B77C2B1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53860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A1F271C6-8B11-E95C-6BA9-00BD420C4F9B}"/>
              </a:ext>
            </a:extLst>
          </p:cNvPr>
          <p:cNvSpPr>
            <a:spLocks noGrp="1"/>
          </p:cNvSpPr>
          <p:nvPr>
            <p:ph idx="1"/>
          </p:nvPr>
        </p:nvSpPr>
        <p:spPr>
          <a:xfrm>
            <a:off x="828797" y="1550565"/>
            <a:ext cx="10466619" cy="4800135"/>
          </a:xfrm>
        </p:spPr>
        <p:txBody>
          <a:bodyPr vert="horz" lIns="91440" tIns="45720" rIns="91440" bIns="45720" rtlCol="0" anchor="t">
            <a:normAutofit fontScale="92500" lnSpcReduction="10000"/>
          </a:bodyPr>
          <a:lstStyle/>
          <a:p>
            <a:pPr marL="457200" indent="-457200">
              <a:buFont typeface="+mj-lt"/>
              <a:buAutoNum type="arabicPeriod"/>
            </a:pPr>
            <a:r>
              <a:rPr lang="fi-FI" b="1" dirty="0">
                <a:solidFill>
                  <a:schemeClr val="accent3"/>
                </a:solidFill>
                <a:ea typeface="Lato"/>
                <a:cs typeface="Lato"/>
              </a:rPr>
              <a:t>Oletko joskus törmännyt johonkin </a:t>
            </a:r>
            <a:r>
              <a:rPr lang="fi-FI" b="1" dirty="0">
                <a:solidFill>
                  <a:schemeClr val="tx2"/>
                </a:solidFill>
                <a:ea typeface="Lato"/>
                <a:cs typeface="Lato"/>
              </a:rPr>
              <a:t>ahdistavaan tai pelottavaan somessa tai pelissä? </a:t>
            </a:r>
            <a:r>
              <a:rPr lang="fi-FI" dirty="0">
                <a:ea typeface="Lato"/>
                <a:cs typeface="Lato"/>
              </a:rPr>
              <a:t>Kerro siitä lisää.</a:t>
            </a:r>
          </a:p>
          <a:p>
            <a:pPr marL="457200" indent="-457200">
              <a:buFont typeface="+mj-lt"/>
              <a:buAutoNum type="arabicPeriod"/>
            </a:pPr>
            <a:r>
              <a:rPr lang="fi-FI" dirty="0">
                <a:ea typeface="Lato"/>
                <a:cs typeface="Lato"/>
              </a:rPr>
              <a:t>Oletko törmännyt somessa tai peleissä sellaiseen sisältöön tai keskusteluun,</a:t>
            </a:r>
            <a:br>
              <a:rPr lang="fi-FI" dirty="0">
                <a:ea typeface="Lato"/>
                <a:cs typeface="Lato"/>
              </a:rPr>
            </a:br>
            <a:r>
              <a:rPr lang="fi-FI" dirty="0">
                <a:ea typeface="Lato"/>
                <a:cs typeface="Lato"/>
              </a:rPr>
              <a:t>joka mielestäsi </a:t>
            </a:r>
            <a:r>
              <a:rPr lang="fi-FI" b="1" dirty="0">
                <a:solidFill>
                  <a:schemeClr val="tx2"/>
                </a:solidFill>
                <a:ea typeface="Lato"/>
                <a:cs typeface="Lato"/>
              </a:rPr>
              <a:t>kannustaa haitalliseen toimintaan </a:t>
            </a:r>
            <a:r>
              <a:rPr lang="fi-FI" b="1" dirty="0">
                <a:solidFill>
                  <a:schemeClr val="accent3"/>
                </a:solidFill>
                <a:ea typeface="Lato"/>
                <a:cs typeface="Lato"/>
              </a:rPr>
              <a:t>tai on muuten mielestäsi hämmentävää epäilyttävää </a:t>
            </a:r>
            <a:r>
              <a:rPr lang="fi-FI" dirty="0">
                <a:ea typeface="Lato"/>
                <a:cs typeface="Lato"/>
              </a:rPr>
              <a:t>(esimerkiksi naisviha, vähemmistöjä halventava puhe)? </a:t>
            </a:r>
          </a:p>
          <a:p>
            <a:pPr marL="457200" indent="-457200">
              <a:buFont typeface="+mj-lt"/>
              <a:buAutoNum type="arabicPeriod"/>
            </a:pPr>
            <a:r>
              <a:rPr lang="fi-FI" b="1" dirty="0">
                <a:solidFill>
                  <a:schemeClr val="accent3"/>
                </a:solidFill>
              </a:rPr>
              <a:t>Voit aina tulla </a:t>
            </a:r>
            <a:r>
              <a:rPr lang="fi-FI" b="1" dirty="0">
                <a:solidFill>
                  <a:schemeClr val="tx2"/>
                </a:solidFill>
              </a:rPr>
              <a:t>kertomaan, jos törmäät netissä johonkin ikävään </a:t>
            </a:r>
            <a:r>
              <a:rPr lang="fi-FI" dirty="0"/>
              <a:t>– vaikka olisit itse etsinyt pelottavaa sisältöä somessa.</a:t>
            </a:r>
          </a:p>
          <a:p>
            <a:pPr marL="457200" indent="-457200">
              <a:buFont typeface="+mj-lt"/>
              <a:buAutoNum type="arabicPeriod"/>
            </a:pPr>
            <a:r>
              <a:rPr lang="fi-FI" b="1" dirty="0">
                <a:solidFill>
                  <a:schemeClr val="tx2"/>
                </a:solidFill>
                <a:ea typeface="Lato"/>
                <a:cs typeface="Lato"/>
              </a:rPr>
              <a:t>Tiedätkö, mitä motiiveja somessa seuraamillasi ihmisillä on? </a:t>
            </a:r>
            <a:r>
              <a:rPr lang="fi-FI" dirty="0">
                <a:ea typeface="Lato"/>
                <a:cs typeface="Lato"/>
              </a:rPr>
              <a:t>(Esim. rahalliset motiivit,  naisvihan levittäminen, muiden oikeuksien polkeminen). </a:t>
            </a:r>
          </a:p>
          <a:p>
            <a:pPr marL="457200" indent="-457200">
              <a:buFont typeface="+mj-lt"/>
              <a:buAutoNum type="arabicPeriod"/>
            </a:pPr>
            <a:r>
              <a:rPr lang="fi-FI" dirty="0">
                <a:ea typeface="Lato"/>
                <a:cs typeface="Lato"/>
              </a:rPr>
              <a:t>Tiesitkö, että </a:t>
            </a:r>
            <a:r>
              <a:rPr lang="fi-FI" b="1" dirty="0">
                <a:solidFill>
                  <a:schemeClr val="accent3"/>
                </a:solidFill>
                <a:ea typeface="Lato"/>
                <a:cs typeface="Lato"/>
              </a:rPr>
              <a:t>kiusaaminen, vihapuhe ja väkivaltaisen materiaalin jakaminen</a:t>
            </a:r>
            <a:br>
              <a:rPr lang="fi-FI" b="1" dirty="0">
                <a:solidFill>
                  <a:schemeClr val="accent3"/>
                </a:solidFill>
                <a:ea typeface="Lato"/>
                <a:cs typeface="Lato"/>
              </a:rPr>
            </a:br>
            <a:r>
              <a:rPr lang="fi-FI" b="1" dirty="0">
                <a:solidFill>
                  <a:schemeClr val="tx2"/>
                </a:solidFill>
                <a:ea typeface="Lato"/>
                <a:cs typeface="Lato"/>
              </a:rPr>
              <a:t>voi täyttää rikoksen tunnusmerkit?</a:t>
            </a:r>
          </a:p>
          <a:p>
            <a:pPr marL="457200" indent="-457200">
              <a:buFont typeface="+mj-lt"/>
              <a:buAutoNum type="arabicPeriod"/>
            </a:pPr>
            <a:endParaRPr lang="fi-FI" b="1" dirty="0"/>
          </a:p>
        </p:txBody>
      </p:sp>
      <p:sp>
        <p:nvSpPr>
          <p:cNvPr id="3" name="Otsikko 2">
            <a:extLst>
              <a:ext uri="{FF2B5EF4-FFF2-40B4-BE49-F238E27FC236}">
                <a16:creationId xmlns:a16="http://schemas.microsoft.com/office/drawing/2014/main" id="{65268C02-13A7-0319-71B1-AD047C798657}"/>
              </a:ext>
            </a:extLst>
          </p:cNvPr>
          <p:cNvSpPr>
            <a:spLocks noGrp="1"/>
          </p:cNvSpPr>
          <p:nvPr>
            <p:ph type="title"/>
          </p:nvPr>
        </p:nvSpPr>
        <p:spPr>
          <a:xfrm>
            <a:off x="832104" y="506319"/>
            <a:ext cx="9528048" cy="905256"/>
          </a:xfrm>
        </p:spPr>
        <p:txBody>
          <a:bodyPr>
            <a:normAutofit/>
          </a:bodyPr>
          <a:lstStyle/>
          <a:p>
            <a:r>
              <a:rPr lang="fi-FI" sz="4000" dirty="0">
                <a:solidFill>
                  <a:schemeClr val="tx2"/>
                </a:solidFill>
              </a:rPr>
              <a:t>5 vinkkiä </a:t>
            </a:r>
            <a:r>
              <a:rPr lang="fi-FI" sz="4000" dirty="0"/>
              <a:t>lapsen kanssa keskusteluun</a:t>
            </a:r>
          </a:p>
        </p:txBody>
      </p:sp>
      <p:sp>
        <p:nvSpPr>
          <p:cNvPr id="4" name="Suorakulmio 3">
            <a:extLst>
              <a:ext uri="{FF2B5EF4-FFF2-40B4-BE49-F238E27FC236}">
                <a16:creationId xmlns:a16="http://schemas.microsoft.com/office/drawing/2014/main" id="{F3D2A26B-B6D1-7D1D-ED11-C10594FE264C}"/>
              </a:ext>
            </a:extLst>
          </p:cNvPr>
          <p:cNvSpPr/>
          <p:nvPr/>
        </p:nvSpPr>
        <p:spPr>
          <a:xfrm>
            <a:off x="10185722" y="6413442"/>
            <a:ext cx="1747777" cy="2893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a:extLst>
              <a:ext uri="{FF2B5EF4-FFF2-40B4-BE49-F238E27FC236}">
                <a16:creationId xmlns:a16="http://schemas.microsoft.com/office/drawing/2014/main" id="{0E882AC2-79D2-5BA0-A4F2-87E2864BA196}"/>
              </a:ext>
            </a:extLst>
          </p:cNvPr>
          <p:cNvPicPr>
            <a:picLocks noChangeAspect="1"/>
          </p:cNvPicPr>
          <p:nvPr/>
        </p:nvPicPr>
        <p:blipFill>
          <a:blip r:embed="rId4"/>
          <a:stretch>
            <a:fillRect/>
          </a:stretch>
        </p:blipFill>
        <p:spPr>
          <a:xfrm>
            <a:off x="9484124" y="6090058"/>
            <a:ext cx="2182557" cy="451143"/>
          </a:xfrm>
          <a:prstGeom prst="rect">
            <a:avLst/>
          </a:prstGeom>
        </p:spPr>
      </p:pic>
    </p:spTree>
    <p:extLst>
      <p:ext uri="{BB962C8B-B14F-4D97-AF65-F5344CB8AC3E}">
        <p14:creationId xmlns:p14="http://schemas.microsoft.com/office/powerpoint/2010/main" val="132291001"/>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3FDBE3E2-26E3-4B63-B23A-9A988342F91F}"/>
              </a:ext>
            </a:extLst>
          </p:cNvPr>
          <p:cNvSpPr>
            <a:spLocks noGrp="1"/>
          </p:cNvSpPr>
          <p:nvPr>
            <p:ph idx="1"/>
          </p:nvPr>
        </p:nvSpPr>
        <p:spPr>
          <a:xfrm>
            <a:off x="811733" y="1715495"/>
            <a:ext cx="5284267" cy="4476750"/>
          </a:xfrm>
        </p:spPr>
        <p:txBody>
          <a:bodyPr vert="horz" lIns="91440" tIns="45720" rIns="91440" bIns="45720" rtlCol="0" anchor="t">
            <a:normAutofit fontScale="92500" lnSpcReduction="10000"/>
          </a:bodyPr>
          <a:lstStyle/>
          <a:p>
            <a:pPr marL="342900" indent="-342900">
              <a:buClr>
                <a:schemeClr val="tx2"/>
              </a:buClr>
              <a:buSzPct val="120000"/>
              <a:buFont typeface="Arial" panose="020B0604020202020204" pitchFamily="34" charset="0"/>
              <a:buChar char="•"/>
            </a:pPr>
            <a:r>
              <a:rPr lang="fi-FI" b="1" dirty="0">
                <a:solidFill>
                  <a:schemeClr val="tx2"/>
                </a:solidFill>
                <a:ea typeface="Lato"/>
                <a:cs typeface="Lato"/>
                <a:hlinkClick r:id="rId3">
                  <a:extLst>
                    <a:ext uri="{A12FA001-AC4F-418D-AE19-62706E023703}">
                      <ahyp:hlinkClr xmlns:ahyp="http://schemas.microsoft.com/office/drawing/2018/hyperlinkcolor" val="tx"/>
                    </a:ext>
                  </a:extLst>
                </a:hlinkClick>
              </a:rPr>
              <a:t>Huippula.fi</a:t>
            </a:r>
            <a:r>
              <a:rPr lang="fi-FI" dirty="0">
                <a:ea typeface="Lato"/>
                <a:cs typeface="Lato"/>
              </a:rPr>
              <a:t> – tukea kotien mediakasvatukseen ja parempaan digiarkeen!</a:t>
            </a:r>
          </a:p>
          <a:p>
            <a:pPr marL="342900" indent="-342900">
              <a:buClr>
                <a:schemeClr val="tx2"/>
              </a:buClr>
              <a:buSzPct val="120000"/>
              <a:buFont typeface="Arial" panose="020B0604020202020204" pitchFamily="34" charset="0"/>
              <a:buChar char="•"/>
            </a:pPr>
            <a:endParaRPr lang="fi-FI" dirty="0"/>
          </a:p>
          <a:p>
            <a:pPr marL="342900" indent="-342900">
              <a:buClr>
                <a:schemeClr val="tx2"/>
              </a:buClr>
              <a:buSzPct val="120000"/>
              <a:buFont typeface="Arial" panose="020B0604020202020204" pitchFamily="34" charset="0"/>
              <a:buChar char="•"/>
            </a:pPr>
            <a:r>
              <a:rPr lang="fi-FI" b="0" i="0" dirty="0">
                <a:solidFill>
                  <a:srgbClr val="222221"/>
                </a:solidFill>
                <a:effectLst/>
                <a:highlight>
                  <a:srgbClr val="FFFFFF"/>
                </a:highlight>
                <a:latin typeface="Lato" panose="020F0502020204030203" pitchFamily="34" charset="0"/>
              </a:rPr>
              <a:t>Sivumme sisältävät konkreettisia ja helposti ymmärrettäviä </a:t>
            </a:r>
            <a:r>
              <a:rPr lang="fi-FI" b="1" i="0" dirty="0">
                <a:solidFill>
                  <a:schemeClr val="tx2"/>
                </a:solidFill>
                <a:effectLst/>
                <a:highlight>
                  <a:srgbClr val="FFFFFF"/>
                </a:highlight>
                <a:latin typeface="Lato" panose="020F0502020204030203" pitchFamily="34" charset="0"/>
              </a:rPr>
              <a:t>ohjeita</a:t>
            </a:r>
            <a:r>
              <a:rPr lang="fi-FI" b="0" i="0" dirty="0">
                <a:solidFill>
                  <a:srgbClr val="222221"/>
                </a:solidFill>
                <a:effectLst/>
                <a:highlight>
                  <a:srgbClr val="FFFFFF"/>
                </a:highlight>
                <a:latin typeface="Lato" panose="020F0502020204030203" pitchFamily="34" charset="0"/>
              </a:rPr>
              <a:t> ja </a:t>
            </a:r>
            <a:r>
              <a:rPr lang="fi-FI" b="1" i="0" dirty="0">
                <a:solidFill>
                  <a:schemeClr val="tx2"/>
                </a:solidFill>
                <a:effectLst/>
                <a:highlight>
                  <a:srgbClr val="FFFFFF"/>
                </a:highlight>
                <a:latin typeface="Lato" panose="020F0502020204030203" pitchFamily="34" charset="0"/>
              </a:rPr>
              <a:t>työkaluja</a:t>
            </a:r>
            <a:r>
              <a:rPr lang="fi-FI" b="0" i="0" dirty="0">
                <a:solidFill>
                  <a:srgbClr val="222221"/>
                </a:solidFill>
                <a:effectLst/>
                <a:highlight>
                  <a:srgbClr val="FFFFFF"/>
                </a:highlight>
                <a:latin typeface="Lato" panose="020F0502020204030203" pitchFamily="34" charset="0"/>
              </a:rPr>
              <a:t> turvalliseen ja mukavaan digiarkeen.</a:t>
            </a:r>
          </a:p>
          <a:p>
            <a:pPr marL="342900" indent="-342900">
              <a:buClr>
                <a:schemeClr val="tx2"/>
              </a:buClr>
              <a:buSzPct val="120000"/>
              <a:buFont typeface="Arial" panose="020B0604020202020204" pitchFamily="34" charset="0"/>
              <a:buChar char="•"/>
            </a:pPr>
            <a:endParaRPr lang="fi-FI" b="0" i="0" dirty="0">
              <a:solidFill>
                <a:srgbClr val="222221"/>
              </a:solidFill>
              <a:effectLst/>
              <a:highlight>
                <a:srgbClr val="FFFFFF"/>
              </a:highlight>
              <a:latin typeface="Lato" panose="020F0502020204030203" pitchFamily="34" charset="0"/>
            </a:endParaRPr>
          </a:p>
          <a:p>
            <a:pPr marL="342900" indent="-342900">
              <a:buClr>
                <a:schemeClr val="tx2"/>
              </a:buClr>
              <a:buSzPct val="120000"/>
              <a:buFont typeface="Arial" panose="020B0604020202020204" pitchFamily="34" charset="0"/>
              <a:buChar char="•"/>
            </a:pPr>
            <a:r>
              <a:rPr lang="fi-FI" b="0" i="0" dirty="0">
                <a:solidFill>
                  <a:srgbClr val="222221"/>
                </a:solidFill>
                <a:effectLst/>
                <a:highlight>
                  <a:srgbClr val="FFFFFF"/>
                </a:highlight>
                <a:latin typeface="Lato" panose="020F0502020204030203" pitchFamily="34" charset="0"/>
              </a:rPr>
              <a:t>Sinun ei tarvitse olla </a:t>
            </a:r>
            <a:r>
              <a:rPr lang="fi-FI" b="1" i="0" dirty="0">
                <a:solidFill>
                  <a:schemeClr val="tx2"/>
                </a:solidFill>
                <a:effectLst/>
                <a:highlight>
                  <a:srgbClr val="FFFFFF"/>
                </a:highlight>
                <a:latin typeface="Lato" panose="020F0502020204030203" pitchFamily="34" charset="0"/>
              </a:rPr>
              <a:t>digiekspertti</a:t>
            </a:r>
            <a:r>
              <a:rPr lang="fi-FI" b="0" i="0" dirty="0">
                <a:solidFill>
                  <a:srgbClr val="222221"/>
                </a:solidFill>
                <a:effectLst/>
                <a:highlight>
                  <a:srgbClr val="FFFFFF"/>
                </a:highlight>
                <a:latin typeface="Lato" panose="020F0502020204030203" pitchFamily="34" charset="0"/>
              </a:rPr>
              <a:t> hyödyntääksesi niitä!</a:t>
            </a:r>
            <a:endParaRPr lang="fi-FI" dirty="0"/>
          </a:p>
          <a:p>
            <a:endParaRPr lang="fi-FI" dirty="0"/>
          </a:p>
        </p:txBody>
      </p:sp>
      <p:sp>
        <p:nvSpPr>
          <p:cNvPr id="3" name="Otsikko 2">
            <a:extLst>
              <a:ext uri="{FF2B5EF4-FFF2-40B4-BE49-F238E27FC236}">
                <a16:creationId xmlns:a16="http://schemas.microsoft.com/office/drawing/2014/main" id="{6DD7F03D-CDAC-C656-4AEB-D68339BC31F6}"/>
              </a:ext>
            </a:extLst>
          </p:cNvPr>
          <p:cNvSpPr>
            <a:spLocks noGrp="1"/>
          </p:cNvSpPr>
          <p:nvPr>
            <p:ph type="title"/>
          </p:nvPr>
        </p:nvSpPr>
        <p:spPr>
          <a:xfrm>
            <a:off x="686962" y="449943"/>
            <a:ext cx="5892800" cy="1139040"/>
          </a:xfrm>
        </p:spPr>
        <p:txBody>
          <a:bodyPr>
            <a:normAutofit/>
          </a:bodyPr>
          <a:lstStyle/>
          <a:p>
            <a:r>
              <a:rPr lang="fi-FI" sz="4800" err="1">
                <a:solidFill>
                  <a:schemeClr val="tx2"/>
                </a:solidFill>
              </a:rPr>
              <a:t>Huippula</a:t>
            </a:r>
            <a:r>
              <a:rPr lang="fi-FI" sz="4800"/>
              <a:t> kotien tukena</a:t>
            </a:r>
          </a:p>
        </p:txBody>
      </p:sp>
      <p:pic>
        <p:nvPicPr>
          <p:cNvPr id="4" name="Sisällön paikkamerkki 4">
            <a:extLst>
              <a:ext uri="{FF2B5EF4-FFF2-40B4-BE49-F238E27FC236}">
                <a16:creationId xmlns:a16="http://schemas.microsoft.com/office/drawing/2014/main" id="{68130CF7-16A7-44C9-EEC9-1275843724A6}"/>
              </a:ext>
            </a:extLst>
          </p:cNvPr>
          <p:cNvPicPr>
            <a:picLocks noChangeAspect="1"/>
          </p:cNvPicPr>
          <p:nvPr/>
        </p:nvPicPr>
        <p:blipFill>
          <a:blip r:embed="rId4"/>
          <a:srcRect l="23088" r="23830"/>
          <a:stretch/>
        </p:blipFill>
        <p:spPr>
          <a:xfrm>
            <a:off x="6724904" y="-12028"/>
            <a:ext cx="5467096" cy="6870028"/>
          </a:xfrm>
          <a:prstGeom prst="rect">
            <a:avLst/>
          </a:prstGeom>
        </p:spPr>
      </p:pic>
      <p:pic>
        <p:nvPicPr>
          <p:cNvPr id="6" name="Kuva 5" descr="Kuva, joka sisältää kohteen Grafiikka, Fontti, graafinen suunnittelu, logo&#10;&#10;Tekoälyllä luotu sisältö voi olla virheellistä.">
            <a:extLst>
              <a:ext uri="{FF2B5EF4-FFF2-40B4-BE49-F238E27FC236}">
                <a16:creationId xmlns:a16="http://schemas.microsoft.com/office/drawing/2014/main" id="{C19A8B1E-54FC-ABBC-0AD0-0C20278ADE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733" y="6254424"/>
            <a:ext cx="1852170" cy="381105"/>
          </a:xfrm>
          <a:prstGeom prst="rect">
            <a:avLst/>
          </a:prstGeom>
        </p:spPr>
      </p:pic>
    </p:spTree>
    <p:extLst>
      <p:ext uri="{BB962C8B-B14F-4D97-AF65-F5344CB8AC3E}">
        <p14:creationId xmlns:p14="http://schemas.microsoft.com/office/powerpoint/2010/main" val="1871072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henkilö, sisä-, kannettava tietokone, sänky&#10;&#10;Tekoälyllä luotu sisältö voi olla virheellistä.">
            <a:extLst>
              <a:ext uri="{FF2B5EF4-FFF2-40B4-BE49-F238E27FC236}">
                <a16:creationId xmlns:a16="http://schemas.microsoft.com/office/drawing/2014/main" id="{710DBB10-E3FB-6CF3-604D-3A77F68210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0717" y="1976438"/>
            <a:ext cx="7181283" cy="4881562"/>
          </a:xfrm>
        </p:spPr>
      </p:pic>
      <p:sp>
        <p:nvSpPr>
          <p:cNvPr id="3" name="Otsikko 2">
            <a:extLst>
              <a:ext uri="{FF2B5EF4-FFF2-40B4-BE49-F238E27FC236}">
                <a16:creationId xmlns:a16="http://schemas.microsoft.com/office/drawing/2014/main" id="{44BC865E-58F0-D15D-E042-26638336B2CC}"/>
              </a:ext>
            </a:extLst>
          </p:cNvPr>
          <p:cNvSpPr>
            <a:spLocks noGrp="1"/>
          </p:cNvSpPr>
          <p:nvPr>
            <p:ph type="title"/>
          </p:nvPr>
        </p:nvSpPr>
        <p:spPr/>
        <p:txBody>
          <a:bodyPr/>
          <a:lstStyle/>
          <a:p>
            <a:r>
              <a:rPr lang="fi-FI" dirty="0"/>
              <a:t>Anna meille </a:t>
            </a:r>
            <a:r>
              <a:rPr lang="fi-FI" dirty="0">
                <a:solidFill>
                  <a:schemeClr val="tx2"/>
                </a:solidFill>
              </a:rPr>
              <a:t>palautetta</a:t>
            </a:r>
          </a:p>
        </p:txBody>
      </p:sp>
      <p:sp>
        <p:nvSpPr>
          <p:cNvPr id="6" name="Tekstiruutu 5">
            <a:extLst>
              <a:ext uri="{FF2B5EF4-FFF2-40B4-BE49-F238E27FC236}">
                <a16:creationId xmlns:a16="http://schemas.microsoft.com/office/drawing/2014/main" id="{B66F301A-1823-2030-D582-1A8E434B43AE}"/>
              </a:ext>
            </a:extLst>
          </p:cNvPr>
          <p:cNvSpPr txBox="1"/>
          <p:nvPr/>
        </p:nvSpPr>
        <p:spPr>
          <a:xfrm>
            <a:off x="826692" y="1976438"/>
            <a:ext cx="3648511" cy="369332"/>
          </a:xfrm>
          <a:prstGeom prst="rect">
            <a:avLst/>
          </a:prstGeom>
          <a:solidFill>
            <a:schemeClr val="bg1"/>
          </a:solidFill>
        </p:spPr>
        <p:txBody>
          <a:bodyPr wrap="square" rtlCol="0">
            <a:spAutoFit/>
          </a:bodyPr>
          <a:lstStyle/>
          <a:p>
            <a:pPr algn="l"/>
            <a:r>
              <a:rPr lang="fi-FI" dirty="0"/>
              <a:t>Palaute tulee Pelastakaa Lapsille</a:t>
            </a:r>
          </a:p>
        </p:txBody>
      </p:sp>
      <p:pic>
        <p:nvPicPr>
          <p:cNvPr id="2" name="Kuva 1">
            <a:extLst>
              <a:ext uri="{FF2B5EF4-FFF2-40B4-BE49-F238E27FC236}">
                <a16:creationId xmlns:a16="http://schemas.microsoft.com/office/drawing/2014/main" id="{6D1DD81E-CB38-B445-B4FD-F0994CA7FD55}"/>
              </a:ext>
            </a:extLst>
          </p:cNvPr>
          <p:cNvPicPr>
            <a:picLocks noChangeAspect="1"/>
          </p:cNvPicPr>
          <p:nvPr/>
        </p:nvPicPr>
        <p:blipFill>
          <a:blip r:embed="rId4"/>
          <a:stretch>
            <a:fillRect/>
          </a:stretch>
        </p:blipFill>
        <p:spPr>
          <a:xfrm>
            <a:off x="899764" y="6217816"/>
            <a:ext cx="1853345" cy="384081"/>
          </a:xfrm>
          <a:prstGeom prst="rect">
            <a:avLst/>
          </a:prstGeom>
        </p:spPr>
      </p:pic>
      <p:pic>
        <p:nvPicPr>
          <p:cNvPr id="4" name="Kuva 3">
            <a:extLst>
              <a:ext uri="{FF2B5EF4-FFF2-40B4-BE49-F238E27FC236}">
                <a16:creationId xmlns:a16="http://schemas.microsoft.com/office/drawing/2014/main" id="{75B4ABCB-FC2A-BA4F-D60A-7D169688615C}"/>
              </a:ext>
            </a:extLst>
          </p:cNvPr>
          <p:cNvPicPr>
            <a:picLocks noChangeAspect="1"/>
          </p:cNvPicPr>
          <p:nvPr/>
        </p:nvPicPr>
        <p:blipFill>
          <a:blip r:embed="rId5"/>
          <a:stretch>
            <a:fillRect/>
          </a:stretch>
        </p:blipFill>
        <p:spPr>
          <a:xfrm>
            <a:off x="759343" y="2430187"/>
            <a:ext cx="2609314" cy="2987299"/>
          </a:xfrm>
          <a:prstGeom prst="rect">
            <a:avLst/>
          </a:prstGeom>
        </p:spPr>
      </p:pic>
      <p:sp>
        <p:nvSpPr>
          <p:cNvPr id="7" name="Tekstiruutu 6">
            <a:extLst>
              <a:ext uri="{FF2B5EF4-FFF2-40B4-BE49-F238E27FC236}">
                <a16:creationId xmlns:a16="http://schemas.microsoft.com/office/drawing/2014/main" id="{645B4BDE-0BB2-E566-B4B6-350551935728}"/>
              </a:ext>
            </a:extLst>
          </p:cNvPr>
          <p:cNvSpPr txBox="1"/>
          <p:nvPr/>
        </p:nvSpPr>
        <p:spPr>
          <a:xfrm>
            <a:off x="1057451" y="5040238"/>
            <a:ext cx="3038636" cy="923330"/>
          </a:xfrm>
          <a:prstGeom prst="rect">
            <a:avLst/>
          </a:prstGeom>
          <a:noFill/>
        </p:spPr>
        <p:txBody>
          <a:bodyPr wrap="square" rtlCol="0">
            <a:spAutoFit/>
          </a:bodyPr>
          <a:lstStyle/>
          <a:p>
            <a:pPr algn="l"/>
            <a:r>
              <a:rPr lang="fi-FI" dirty="0">
                <a:solidFill>
                  <a:srgbClr val="FF0000"/>
                </a:solidFill>
                <a:hlinkClick r:id="rId6"/>
              </a:rPr>
              <a:t>https://link.webropolsurveys.com/S/A8DE351FF31D9165</a:t>
            </a:r>
            <a:endParaRPr lang="fi-FI" dirty="0">
              <a:solidFill>
                <a:srgbClr val="FF0000"/>
              </a:solidFill>
            </a:endParaRPr>
          </a:p>
        </p:txBody>
      </p:sp>
    </p:spTree>
    <p:extLst>
      <p:ext uri="{BB962C8B-B14F-4D97-AF65-F5344CB8AC3E}">
        <p14:creationId xmlns:p14="http://schemas.microsoft.com/office/powerpoint/2010/main" val="830905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FDD13B8C-52C1-F809-EB34-D75FBACB6B6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272" b="2272"/>
          <a:stretch/>
        </p:blipFill>
        <p:spPr>
          <a:xfrm>
            <a:off x="-770720" y="3214"/>
            <a:ext cx="12952889" cy="6853640"/>
          </a:xfrm>
          <a:noFill/>
          <a:ln>
            <a:noFill/>
          </a:ln>
        </p:spPr>
      </p:pic>
      <p:sp>
        <p:nvSpPr>
          <p:cNvPr id="6" name="Tekstiruutu 5">
            <a:extLst>
              <a:ext uri="{FF2B5EF4-FFF2-40B4-BE49-F238E27FC236}">
                <a16:creationId xmlns:a16="http://schemas.microsoft.com/office/drawing/2014/main" id="{C0868F59-03FF-ADCB-4E95-283578D1B38B}"/>
              </a:ext>
            </a:extLst>
          </p:cNvPr>
          <p:cNvSpPr txBox="1"/>
          <p:nvPr/>
        </p:nvSpPr>
        <p:spPr>
          <a:xfrm>
            <a:off x="9555481" y="6455229"/>
            <a:ext cx="45719" cy="0"/>
          </a:xfrm>
          <a:prstGeom prst="rect">
            <a:avLst/>
          </a:prstGeom>
          <a:solidFill>
            <a:schemeClr val="accent1"/>
          </a:solidFill>
        </p:spPr>
        <p:txBody>
          <a:bodyPr wrap="square" rtlCol="0">
            <a:spAutoFit/>
          </a:bodyPr>
          <a:lstStyle/>
          <a:p>
            <a:pPr algn="l"/>
            <a:endParaRPr lang="fi-FI">
              <a:solidFill>
                <a:schemeClr val="bg1"/>
              </a:solidFill>
            </a:endParaRPr>
          </a:p>
        </p:txBody>
      </p:sp>
    </p:spTree>
    <p:extLst>
      <p:ext uri="{BB962C8B-B14F-4D97-AF65-F5344CB8AC3E}">
        <p14:creationId xmlns:p14="http://schemas.microsoft.com/office/powerpoint/2010/main" val="3751570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B891AA78-87C9-BBCF-E1EE-D33EE533574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544010" y="0"/>
            <a:ext cx="12099677" cy="6858000"/>
          </a:xfrm>
        </p:spPr>
      </p:pic>
    </p:spTree>
    <p:extLst>
      <p:ext uri="{BB962C8B-B14F-4D97-AF65-F5344CB8AC3E}">
        <p14:creationId xmlns:p14="http://schemas.microsoft.com/office/powerpoint/2010/main" val="1782843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teksti, kuvakaappaus, Fontti, muotoilu&#10;&#10;Tekoälyllä luotu sisältö voi olla virheellistä.">
            <a:extLst>
              <a:ext uri="{FF2B5EF4-FFF2-40B4-BE49-F238E27FC236}">
                <a16:creationId xmlns:a16="http://schemas.microsoft.com/office/drawing/2014/main" id="{9FB80E80-28A3-FB26-3F95-E7E695A7B33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9456" y="173620"/>
            <a:ext cx="11632544" cy="6684380"/>
          </a:xfrm>
        </p:spPr>
      </p:pic>
    </p:spTree>
    <p:extLst>
      <p:ext uri="{BB962C8B-B14F-4D97-AF65-F5344CB8AC3E}">
        <p14:creationId xmlns:p14="http://schemas.microsoft.com/office/powerpoint/2010/main" val="3479957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3525F09D-528A-A86D-CD37-9C63317EFBAD}"/>
              </a:ext>
            </a:extLst>
          </p:cNvPr>
          <p:cNvSpPr>
            <a:spLocks noGrp="1"/>
          </p:cNvSpPr>
          <p:nvPr>
            <p:ph type="title"/>
          </p:nvPr>
        </p:nvSpPr>
        <p:spPr>
          <a:xfrm>
            <a:off x="954970" y="136377"/>
            <a:ext cx="11707592" cy="1266040"/>
          </a:xfrm>
        </p:spPr>
        <p:txBody>
          <a:bodyPr vert="horz" lIns="91440" tIns="45720" rIns="91440" bIns="45720" rtlCol="0" anchor="ctr">
            <a:noAutofit/>
          </a:bodyPr>
          <a:lstStyle/>
          <a:p>
            <a:r>
              <a:rPr lang="fi-FI" sz="3600" dirty="0"/>
              <a:t>Käytännön vinkkejä </a:t>
            </a:r>
            <a:r>
              <a:rPr lang="fi-FI" sz="3600" dirty="0">
                <a:solidFill>
                  <a:schemeClr val="tx2"/>
                </a:solidFill>
              </a:rPr>
              <a:t>- kuinka turvaat lapsen digin haitoilta</a:t>
            </a:r>
          </a:p>
        </p:txBody>
      </p:sp>
      <p:sp>
        <p:nvSpPr>
          <p:cNvPr id="4" name="Suorakulmio: Pyöristetyt kulmat 3">
            <a:extLst>
              <a:ext uri="{FF2B5EF4-FFF2-40B4-BE49-F238E27FC236}">
                <a16:creationId xmlns:a16="http://schemas.microsoft.com/office/drawing/2014/main" id="{78A42E54-C232-ACFA-A009-EE4FE7C9780D}"/>
              </a:ext>
            </a:extLst>
          </p:cNvPr>
          <p:cNvSpPr/>
          <p:nvPr/>
        </p:nvSpPr>
        <p:spPr>
          <a:xfrm>
            <a:off x="954043" y="1399358"/>
            <a:ext cx="4969007" cy="2138381"/>
          </a:xfrm>
          <a:prstGeom prst="roundRect">
            <a:avLst/>
          </a:prstGeom>
          <a:solidFill>
            <a:schemeClr val="bg1"/>
          </a:solid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fi-FI" sz="2400" b="0" i="0" u="none" strike="noStrike" kern="1200" cap="none" spc="0" normalizeH="0" baseline="0" noProof="0" dirty="0">
                <a:ln>
                  <a:noFill/>
                </a:ln>
                <a:solidFill>
                  <a:srgbClr val="A51414"/>
                </a:solidFill>
                <a:effectLst/>
                <a:uLnTx/>
                <a:uFillTx/>
                <a:latin typeface="Oswald Medium"/>
                <a:ea typeface="+mn-ea"/>
                <a:cs typeface="+mn-cs"/>
              </a:rPr>
              <a:t>Sovellusten turva- ja yksityisyysasetukset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0" i="0" u="none" strike="noStrike" kern="1200" cap="none" spc="0" normalizeH="0" baseline="0" noProof="0" dirty="0">
                <a:ln>
                  <a:noFill/>
                </a:ln>
                <a:solidFill>
                  <a:srgbClr val="000000"/>
                </a:solidFill>
                <a:effectLst/>
                <a:uLnTx/>
                <a:uFillTx/>
                <a:latin typeface="Lato"/>
                <a:ea typeface="+mn-ea"/>
                <a:cs typeface="+mn-cs"/>
              </a:rPr>
              <a:t>Yhteydenottojen ja näytettävien sisältöjen rajaaminen, sijaintietojen jakaminen, ym. </a:t>
            </a:r>
            <a:endParaRPr kumimoji="0" lang="fi-FI" b="0" i="0" u="none" strike="noStrike" kern="1200" cap="none" spc="0" normalizeH="0" baseline="0" noProof="0" dirty="0">
              <a:ln>
                <a:noFill/>
              </a:ln>
              <a:solidFill>
                <a:srgbClr val="000000"/>
              </a:solidFill>
              <a:effectLst/>
              <a:uLnTx/>
              <a:uFillTx/>
              <a:latin typeface="Lato"/>
              <a:ea typeface="Lato"/>
              <a:cs typeface="Lato"/>
            </a:endParaRPr>
          </a:p>
        </p:txBody>
      </p:sp>
      <p:sp>
        <p:nvSpPr>
          <p:cNvPr id="5" name="Suorakulmio: Pyöristetyt kulmat 4">
            <a:extLst>
              <a:ext uri="{FF2B5EF4-FFF2-40B4-BE49-F238E27FC236}">
                <a16:creationId xmlns:a16="http://schemas.microsoft.com/office/drawing/2014/main" id="{32FEE5E8-EB2D-B466-552A-862BF49F17D7}"/>
              </a:ext>
            </a:extLst>
          </p:cNvPr>
          <p:cNvSpPr/>
          <p:nvPr/>
        </p:nvSpPr>
        <p:spPr>
          <a:xfrm>
            <a:off x="977474" y="3950222"/>
            <a:ext cx="4991418" cy="2138381"/>
          </a:xfrm>
          <a:prstGeom prst="roundRect">
            <a:avLst/>
          </a:prstGeom>
          <a:solidFill>
            <a:schemeClr val="bg1"/>
          </a:solid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fi-FI" sz="2400" b="0" i="0" u="none" strike="noStrike" kern="1200" cap="none" spc="0" normalizeH="0" baseline="0" noProof="0" dirty="0">
                <a:ln>
                  <a:noFill/>
                </a:ln>
                <a:solidFill>
                  <a:schemeClr val="tx2"/>
                </a:solidFill>
                <a:effectLst/>
                <a:uLnTx/>
                <a:uFillTx/>
                <a:latin typeface="Oswald Medium"/>
                <a:ea typeface="+mn-ea"/>
                <a:cs typeface="+mn-cs"/>
                <a:hlinkClick r:id="rId3">
                  <a:extLst>
                    <a:ext uri="{A12FA001-AC4F-418D-AE19-62706E023703}">
                      <ahyp:hlinkClr xmlns:ahyp="http://schemas.microsoft.com/office/drawing/2018/hyperlinkcolor" val="tx"/>
                    </a:ext>
                  </a:extLst>
                </a:hlinkClick>
              </a:rPr>
              <a:t>Ruutuaikasovellukset</a:t>
            </a:r>
            <a:endParaRPr lang="fi-FI" sz="2400" b="0" i="0" u="none" strike="noStrike" kern="1200" cap="none" spc="0" normalizeH="0" baseline="0" noProof="0">
              <a:ln>
                <a:noFill/>
              </a:ln>
              <a:solidFill>
                <a:schemeClr val="tx2"/>
              </a:solidFill>
              <a:effectLst/>
              <a:uLnTx/>
              <a:uFillTx/>
              <a:latin typeface="Lato"/>
              <a:ea typeface="Lato"/>
              <a:cs typeface="Lato"/>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0" i="0" u="none" strike="noStrike" kern="1200" cap="none" spc="0" normalizeH="0" baseline="0" noProof="0" dirty="0">
                <a:ln>
                  <a:noFill/>
                </a:ln>
                <a:solidFill>
                  <a:schemeClr val="tx1"/>
                </a:solidFill>
                <a:effectLst/>
                <a:uLnTx/>
                <a:uFillTx/>
                <a:latin typeface="Lato"/>
                <a:ea typeface="Lato"/>
                <a:cs typeface="Lato"/>
              </a:rPr>
              <a:t>Sovellusten ja pelien aikarajoitukset, esim.</a:t>
            </a:r>
            <a:r>
              <a:rPr kumimoji="0" lang="fi-FI" b="0" i="0" u="none" strike="noStrike" kern="1200" cap="none" spc="0" normalizeH="0" baseline="0" noProof="0" dirty="0">
                <a:ln>
                  <a:noFill/>
                </a:ln>
                <a:solidFill>
                  <a:schemeClr val="tx2"/>
                </a:solidFill>
                <a:effectLst/>
                <a:uLnTx/>
                <a:uFillTx/>
                <a:latin typeface="Lato"/>
                <a:ea typeface="Lato"/>
                <a:cs typeface="Lato"/>
              </a:rPr>
              <a:t> </a:t>
            </a:r>
            <a:r>
              <a:rPr kumimoji="0" lang="fi-FI" b="0" i="0" u="none" strike="noStrike" kern="1200" cap="none" spc="0" normalizeH="0" baseline="0" noProof="0" dirty="0">
                <a:ln>
                  <a:noFill/>
                </a:ln>
                <a:solidFill>
                  <a:srgbClr val="E1251B"/>
                </a:solidFill>
                <a:effectLst/>
                <a:uLnTx/>
                <a:uFillTx/>
                <a:latin typeface="Lato"/>
                <a:ea typeface="Lato"/>
                <a:cs typeface="Lato"/>
                <a:hlinkClick r:id="rId4">
                  <a:extLst>
                    <a:ext uri="{A12FA001-AC4F-418D-AE19-62706E023703}">
                      <ahyp:hlinkClr xmlns:ahyp="http://schemas.microsoft.com/office/drawing/2018/hyperlinkcolor" val="tx"/>
                    </a:ext>
                  </a:extLst>
                </a:hlinkClick>
              </a:rPr>
              <a:t> FamilyLink</a:t>
            </a:r>
            <a:r>
              <a:rPr kumimoji="0" lang="fi-FI" b="0" i="0" u="none" strike="noStrike" kern="1200" cap="none" spc="0" normalizeH="0" baseline="0" noProof="0" dirty="0">
                <a:ln>
                  <a:noFill/>
                </a:ln>
                <a:solidFill>
                  <a:schemeClr val="tx2"/>
                </a:solidFill>
                <a:effectLst/>
                <a:uLnTx/>
                <a:uFillTx/>
                <a:latin typeface="Lato"/>
                <a:ea typeface="Lato"/>
                <a:cs typeface="Lato"/>
                <a:hlinkClick r:id="rId4">
                  <a:extLst>
                    <a:ext uri="{A12FA001-AC4F-418D-AE19-62706E023703}">
                      <ahyp:hlinkClr xmlns:ahyp="http://schemas.microsoft.com/office/drawing/2018/hyperlinkcolor" val="tx"/>
                    </a:ext>
                  </a:extLst>
                </a:hlinkClick>
              </a:rPr>
              <a:t> </a:t>
            </a:r>
            <a:r>
              <a:rPr kumimoji="0" lang="fi-FI" b="0" i="0" u="none" strike="noStrike" kern="1200" cap="none" spc="0" normalizeH="0" baseline="0" noProof="0" dirty="0">
                <a:ln>
                  <a:noFill/>
                </a:ln>
                <a:solidFill>
                  <a:schemeClr val="tx2"/>
                </a:solidFill>
                <a:effectLst/>
                <a:uLnTx/>
                <a:uFillTx/>
                <a:latin typeface="Lato"/>
                <a:ea typeface="Lato"/>
                <a:cs typeface="Lato"/>
              </a:rPr>
              <a:t>&amp; </a:t>
            </a:r>
            <a:r>
              <a:rPr kumimoji="0" lang="fi-FI" b="0" i="0" u="none" strike="noStrike" kern="1200" cap="none" spc="0" normalizeH="0" baseline="0" noProof="0" dirty="0">
                <a:ln>
                  <a:noFill/>
                </a:ln>
                <a:solidFill>
                  <a:srgbClr val="E1251B"/>
                </a:solidFill>
                <a:effectLst/>
                <a:uLnTx/>
                <a:uFillTx/>
                <a:latin typeface="Lato"/>
                <a:ea typeface="Lato"/>
                <a:cs typeface="Lato"/>
                <a:hlinkClick r:id="rId5">
                  <a:extLst>
                    <a:ext uri="{A12FA001-AC4F-418D-AE19-62706E023703}">
                      <ahyp:hlinkClr xmlns:ahyp="http://schemas.microsoft.com/office/drawing/2018/hyperlinkcolor" val="tx"/>
                    </a:ext>
                  </a:extLst>
                </a:hlinkClick>
              </a:rPr>
              <a:t>Screen</a:t>
            </a:r>
            <a:r>
              <a:rPr kumimoji="0" lang="fi-FI" b="0" i="0" u="none" strike="noStrike" kern="1200" cap="none" spc="0" normalizeH="0" baseline="0" noProof="0" dirty="0">
                <a:ln>
                  <a:noFill/>
                </a:ln>
                <a:solidFill>
                  <a:schemeClr val="tx2"/>
                </a:solidFill>
                <a:effectLst/>
                <a:uLnTx/>
                <a:uFillTx/>
                <a:latin typeface="Lato"/>
                <a:ea typeface="Lato"/>
                <a:cs typeface="Lato"/>
                <a:hlinkClick r:id="rId5">
                  <a:extLst>
                    <a:ext uri="{A12FA001-AC4F-418D-AE19-62706E023703}">
                      <ahyp:hlinkClr xmlns:ahyp="http://schemas.microsoft.com/office/drawing/2018/hyperlinkcolor" val="tx"/>
                    </a:ext>
                  </a:extLst>
                </a:hlinkClick>
              </a:rPr>
              <a:t> Time </a:t>
            </a:r>
            <a:endParaRPr lang="fi-FI" b="0" i="0" u="none" strike="noStrike" kern="1200" cap="none" spc="0" normalizeH="0" baseline="0" noProof="0" dirty="0">
              <a:ln>
                <a:noFill/>
              </a:ln>
              <a:solidFill>
                <a:schemeClr val="tx2"/>
              </a:solidFill>
              <a:effectLst/>
              <a:uLnTx/>
              <a:uFillTx/>
              <a:latin typeface="Lato"/>
              <a:ea typeface="Lato"/>
              <a:cs typeface="Lato"/>
            </a:endParaRPr>
          </a:p>
        </p:txBody>
      </p:sp>
      <p:sp>
        <p:nvSpPr>
          <p:cNvPr id="6" name="Suorakulmio: Pyöristetyt kulmat 5">
            <a:extLst>
              <a:ext uri="{FF2B5EF4-FFF2-40B4-BE49-F238E27FC236}">
                <a16:creationId xmlns:a16="http://schemas.microsoft.com/office/drawing/2014/main" id="{66D501F9-521D-8879-F9C0-8D74BEC2817C}"/>
              </a:ext>
            </a:extLst>
          </p:cNvPr>
          <p:cNvSpPr/>
          <p:nvPr/>
        </p:nvSpPr>
        <p:spPr>
          <a:xfrm>
            <a:off x="6419050" y="3945740"/>
            <a:ext cx="4991418" cy="2138381"/>
          </a:xfrm>
          <a:prstGeom prst="roundRect">
            <a:avLst/>
          </a:prstGeom>
          <a:solidFill>
            <a:schemeClr val="bg1"/>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fi-FI" sz="2400" b="0" i="0" u="none" strike="noStrike" kern="1200" cap="none" spc="0" normalizeH="0" baseline="0" noProof="0" dirty="0">
                <a:ln>
                  <a:noFill/>
                </a:ln>
                <a:solidFill>
                  <a:srgbClr val="A51414"/>
                </a:solidFill>
                <a:effectLst/>
                <a:uLnTx/>
                <a:uFillTx/>
                <a:latin typeface="Oswald Medium"/>
                <a:ea typeface="+mn-ea"/>
                <a:cs typeface="+mn-cs"/>
                <a:hlinkClick r:id="rId6">
                  <a:extLst>
                    <a:ext uri="{A12FA001-AC4F-418D-AE19-62706E023703}">
                      <ahyp:hlinkClr xmlns:ahyp="http://schemas.microsoft.com/office/drawing/2018/hyperlinkcolor" val="tx"/>
                    </a:ext>
                  </a:extLst>
                </a:hlinkClick>
              </a:rPr>
              <a:t>Ikärajat</a:t>
            </a:r>
            <a:endParaRPr kumimoji="0" lang="fi-FI" sz="2400" b="0" i="0" u="none" strike="noStrike" kern="1200" cap="none" spc="0" normalizeH="0" baseline="0" noProof="0" dirty="0">
              <a:ln>
                <a:noFill/>
              </a:ln>
              <a:solidFill>
                <a:srgbClr val="A51414"/>
              </a:solidFill>
              <a:effectLst/>
              <a:uLnTx/>
              <a:uFillTx/>
              <a:latin typeface="Lato"/>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0" i="0" u="none" strike="noStrike" kern="1200" cap="none" spc="0" normalizeH="0" baseline="0" noProof="0" dirty="0">
                <a:ln>
                  <a:noFill/>
                </a:ln>
                <a:solidFill>
                  <a:srgbClr val="000000"/>
                </a:solidFill>
                <a:effectLst/>
                <a:uLnTx/>
                <a:uFillTx/>
                <a:latin typeface="Lato"/>
                <a:ea typeface="+mn-ea"/>
                <a:cs typeface="+mn-cs"/>
              </a:rPr>
              <a:t>Ikärajoituksiin tutustuminen ja niiden noudattaminen </a:t>
            </a:r>
          </a:p>
        </p:txBody>
      </p:sp>
      <p:sp>
        <p:nvSpPr>
          <p:cNvPr id="2" name="Suorakulmio: Pyöristetyt kulmat 1">
            <a:extLst>
              <a:ext uri="{FF2B5EF4-FFF2-40B4-BE49-F238E27FC236}">
                <a16:creationId xmlns:a16="http://schemas.microsoft.com/office/drawing/2014/main" id="{3EB9C3C0-C540-23D0-2A5E-CD4476DF5144}"/>
              </a:ext>
            </a:extLst>
          </p:cNvPr>
          <p:cNvSpPr/>
          <p:nvPr/>
        </p:nvSpPr>
        <p:spPr>
          <a:xfrm>
            <a:off x="6414976" y="1402417"/>
            <a:ext cx="4991418" cy="2138381"/>
          </a:xfrm>
          <a:prstGeom prst="roundRect">
            <a:avLst/>
          </a:prstGeom>
          <a:solidFill>
            <a:schemeClr val="bg1"/>
          </a:solid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fi-FI" sz="2400" b="0" i="0" u="none" strike="noStrike" kern="1200" cap="none" spc="0" normalizeH="0" baseline="0" noProof="0" dirty="0">
                <a:ln>
                  <a:noFill/>
                </a:ln>
                <a:solidFill>
                  <a:srgbClr val="A51414"/>
                </a:solidFill>
                <a:effectLst/>
                <a:uLnTx/>
                <a:uFillTx/>
                <a:latin typeface="Oswald Medium"/>
                <a:ea typeface="+mn-ea"/>
                <a:cs typeface="+mn-cs"/>
              </a:rPr>
              <a:t>Ennakointi ja keskustelut</a:t>
            </a:r>
          </a:p>
          <a:p>
            <a:pPr algn="ctr">
              <a:defRPr/>
            </a:pPr>
            <a:r>
              <a:rPr lang="fi-FI" dirty="0">
                <a:solidFill>
                  <a:srgbClr val="000000"/>
                </a:solidFill>
                <a:latin typeface="Lato"/>
              </a:rPr>
              <a:t>Anna lapselle ohjeita uhkaavia tilanteita varten, kuten kuvakaappausten ottaminen, sisällöistä ilmoittaminen ja henkilön estäminen ja luotettavalle aikuiselle kertominen.</a:t>
            </a:r>
            <a:endParaRPr kumimoji="0" lang="fi-FI" b="0" i="0" u="none" strike="noStrike" kern="1200" cap="none" spc="0" normalizeH="0" baseline="0" noProof="0" dirty="0">
              <a:ln>
                <a:noFill/>
              </a:ln>
              <a:solidFill>
                <a:srgbClr val="000000"/>
              </a:solidFill>
              <a:effectLst/>
              <a:uLnTx/>
              <a:uFillTx/>
              <a:latin typeface="Lato"/>
              <a:ea typeface="Lato"/>
              <a:cs typeface="Lato"/>
            </a:endParaRPr>
          </a:p>
        </p:txBody>
      </p:sp>
      <p:sp>
        <p:nvSpPr>
          <p:cNvPr id="7" name="Suorakulmio 6">
            <a:extLst>
              <a:ext uri="{FF2B5EF4-FFF2-40B4-BE49-F238E27FC236}">
                <a16:creationId xmlns:a16="http://schemas.microsoft.com/office/drawing/2014/main" id="{27D35290-393F-119C-D17F-77084312EF40}"/>
              </a:ext>
            </a:extLst>
          </p:cNvPr>
          <p:cNvSpPr/>
          <p:nvPr/>
        </p:nvSpPr>
        <p:spPr>
          <a:xfrm>
            <a:off x="10197296" y="6308203"/>
            <a:ext cx="1480173" cy="4134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a:extLst>
              <a:ext uri="{FF2B5EF4-FFF2-40B4-BE49-F238E27FC236}">
                <a16:creationId xmlns:a16="http://schemas.microsoft.com/office/drawing/2014/main" id="{CA0B0E2B-F344-F8EF-4C7A-7765C8210932}"/>
              </a:ext>
            </a:extLst>
          </p:cNvPr>
          <p:cNvPicPr>
            <a:picLocks noChangeAspect="1"/>
          </p:cNvPicPr>
          <p:nvPr/>
        </p:nvPicPr>
        <p:blipFill>
          <a:blip r:embed="rId7"/>
          <a:stretch>
            <a:fillRect/>
          </a:stretch>
        </p:blipFill>
        <p:spPr>
          <a:xfrm>
            <a:off x="9623020" y="6263491"/>
            <a:ext cx="2182557" cy="451143"/>
          </a:xfrm>
          <a:prstGeom prst="rect">
            <a:avLst/>
          </a:prstGeom>
        </p:spPr>
      </p:pic>
    </p:spTree>
    <p:extLst>
      <p:ext uri="{BB962C8B-B14F-4D97-AF65-F5344CB8AC3E}">
        <p14:creationId xmlns:p14="http://schemas.microsoft.com/office/powerpoint/2010/main" val="1338858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descr="Kuva, joka sisältää kohteen teksti, Fontti, kuvakaappaus, logo&#10;&#10;Kuvaus luotu automaattisesti">
            <a:extLst>
              <a:ext uri="{FF2B5EF4-FFF2-40B4-BE49-F238E27FC236}">
                <a16:creationId xmlns:a16="http://schemas.microsoft.com/office/drawing/2014/main" id="{6BB5111B-54DA-4EF3-F126-314F8207C3EE}"/>
              </a:ext>
            </a:extLst>
          </p:cNvPr>
          <p:cNvPicPr>
            <a:picLocks noGrp="1" noChangeAspect="1"/>
          </p:cNvPicPr>
          <p:nvPr>
            <p:ph idx="1"/>
          </p:nvPr>
        </p:nvPicPr>
        <p:blipFill>
          <a:blip r:embed="rId3"/>
          <a:stretch>
            <a:fillRect/>
          </a:stretch>
        </p:blipFill>
        <p:spPr>
          <a:xfrm>
            <a:off x="874853" y="1567249"/>
            <a:ext cx="8739001" cy="3909583"/>
          </a:xfrm>
          <a:noFill/>
        </p:spPr>
      </p:pic>
      <p:sp>
        <p:nvSpPr>
          <p:cNvPr id="3" name="Otsikko 2">
            <a:extLst>
              <a:ext uri="{FF2B5EF4-FFF2-40B4-BE49-F238E27FC236}">
                <a16:creationId xmlns:a16="http://schemas.microsoft.com/office/drawing/2014/main" id="{E5495CDF-C760-6EA2-8DDD-E7CFA01F464D}"/>
              </a:ext>
            </a:extLst>
          </p:cNvPr>
          <p:cNvSpPr>
            <a:spLocks noGrp="1"/>
          </p:cNvSpPr>
          <p:nvPr>
            <p:ph type="title"/>
          </p:nvPr>
        </p:nvSpPr>
        <p:spPr>
          <a:xfrm>
            <a:off x="1032885" y="319315"/>
            <a:ext cx="10750296" cy="1284183"/>
          </a:xfrm>
        </p:spPr>
        <p:txBody>
          <a:bodyPr anchor="ctr">
            <a:normAutofit/>
          </a:bodyPr>
          <a:lstStyle/>
          <a:p>
            <a:pPr fontAlgn="base">
              <a:spcAft>
                <a:spcPts val="2400"/>
              </a:spcAft>
              <a:buClr>
                <a:srgbClr val="C00000"/>
              </a:buClr>
              <a:buSzPct val="150000"/>
            </a:pPr>
            <a:r>
              <a:rPr lang="fi-FI" sz="4000" dirty="0">
                <a:solidFill>
                  <a:schemeClr val="tx2"/>
                </a:solidFill>
              </a:rPr>
              <a:t>Kuvaohjelmien</a:t>
            </a:r>
            <a:r>
              <a:rPr lang="fi-FI" sz="4000" dirty="0"/>
              <a:t> ikärajamerkinnät</a:t>
            </a:r>
          </a:p>
        </p:txBody>
      </p:sp>
      <p:sp>
        <p:nvSpPr>
          <p:cNvPr id="2" name="Suorakulmio 1">
            <a:extLst>
              <a:ext uri="{FF2B5EF4-FFF2-40B4-BE49-F238E27FC236}">
                <a16:creationId xmlns:a16="http://schemas.microsoft.com/office/drawing/2014/main" id="{299C2B03-79F4-5FB7-6B51-4F6E332971F1}"/>
              </a:ext>
            </a:extLst>
          </p:cNvPr>
          <p:cNvSpPr/>
          <p:nvPr/>
        </p:nvSpPr>
        <p:spPr>
          <a:xfrm>
            <a:off x="10289894" y="6389225"/>
            <a:ext cx="1504709" cy="36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a:extLst>
              <a:ext uri="{FF2B5EF4-FFF2-40B4-BE49-F238E27FC236}">
                <a16:creationId xmlns:a16="http://schemas.microsoft.com/office/drawing/2014/main" id="{42E330AB-C382-E871-B239-0B770EA3D447}"/>
              </a:ext>
            </a:extLst>
          </p:cNvPr>
          <p:cNvPicPr>
            <a:picLocks noChangeAspect="1"/>
          </p:cNvPicPr>
          <p:nvPr/>
        </p:nvPicPr>
        <p:blipFill>
          <a:blip r:embed="rId4"/>
          <a:stretch>
            <a:fillRect/>
          </a:stretch>
        </p:blipFill>
        <p:spPr>
          <a:xfrm>
            <a:off x="9612046" y="6163653"/>
            <a:ext cx="2182557" cy="451143"/>
          </a:xfrm>
          <a:prstGeom prst="rect">
            <a:avLst/>
          </a:prstGeom>
        </p:spPr>
      </p:pic>
    </p:spTree>
    <p:extLst>
      <p:ext uri="{BB962C8B-B14F-4D97-AF65-F5344CB8AC3E}">
        <p14:creationId xmlns:p14="http://schemas.microsoft.com/office/powerpoint/2010/main" val="224572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70C79C17-A9FB-7B0B-0448-74B665009C00}"/>
              </a:ext>
            </a:extLst>
          </p:cNvPr>
          <p:cNvSpPr>
            <a:spLocks noGrp="1"/>
          </p:cNvSpPr>
          <p:nvPr>
            <p:ph type="title"/>
          </p:nvPr>
        </p:nvSpPr>
        <p:spPr>
          <a:xfrm>
            <a:off x="832104" y="640184"/>
            <a:ext cx="9528048" cy="905256"/>
          </a:xfrm>
        </p:spPr>
        <p:txBody>
          <a:bodyPr/>
          <a:lstStyle/>
          <a:p>
            <a:endParaRPr lang="en-US"/>
          </a:p>
        </p:txBody>
      </p:sp>
      <p:pic>
        <p:nvPicPr>
          <p:cNvPr id="9" name="Sisällön paikkamerkki 8" descr="Kuva, joka sisältää kohteen teksti, Ihmisen kasvot, kuvakaappaus, kulmakarva&#10;&#10;Tekoälyllä luotu sisältö voi olla virheellistä.">
            <a:extLst>
              <a:ext uri="{FF2B5EF4-FFF2-40B4-BE49-F238E27FC236}">
                <a16:creationId xmlns:a16="http://schemas.microsoft.com/office/drawing/2014/main" id="{E98428FF-9660-7EC4-DC43-CD9578EC7CC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5168" y="1"/>
            <a:ext cx="11785571" cy="6858000"/>
          </a:xfrm>
        </p:spPr>
      </p:pic>
    </p:spTree>
    <p:extLst>
      <p:ext uri="{BB962C8B-B14F-4D97-AF65-F5344CB8AC3E}">
        <p14:creationId xmlns:p14="http://schemas.microsoft.com/office/powerpoint/2010/main" val="387091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AC94DE1C-FB56-E723-A037-B42C21276590}"/>
              </a:ext>
            </a:extLst>
          </p:cNvPr>
          <p:cNvSpPr>
            <a:spLocks noGrp="1"/>
          </p:cNvSpPr>
          <p:nvPr>
            <p:ph type="title"/>
          </p:nvPr>
        </p:nvSpPr>
        <p:spPr/>
        <p:txBody>
          <a:bodyPr/>
          <a:lstStyle/>
          <a:p>
            <a:endParaRPr lang="fi-FI"/>
          </a:p>
        </p:txBody>
      </p:sp>
      <p:pic>
        <p:nvPicPr>
          <p:cNvPr id="9" name="Sisällön paikkamerkki 8" descr="Kuva, joka sisältää kohteen teksti, Ihmisen kasvot, kuvakaappaus, vaate&#10;&#10;Tekoälyllä luotu sisältö voi olla virheellistä.">
            <a:extLst>
              <a:ext uri="{FF2B5EF4-FFF2-40B4-BE49-F238E27FC236}">
                <a16:creationId xmlns:a16="http://schemas.microsoft.com/office/drawing/2014/main" id="{BB7BC7AB-ED26-3969-E70F-2FA552AC575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3280" y="0"/>
            <a:ext cx="11718720" cy="6869574"/>
          </a:xfrm>
        </p:spPr>
      </p:pic>
    </p:spTree>
    <p:extLst>
      <p:ext uri="{BB962C8B-B14F-4D97-AF65-F5344CB8AC3E}">
        <p14:creationId xmlns:p14="http://schemas.microsoft.com/office/powerpoint/2010/main" val="190453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A3664090-DEB1-1932-3527-C94F25BA0FB2}"/>
              </a:ext>
            </a:extLst>
          </p:cNvPr>
          <p:cNvSpPr>
            <a:spLocks noGrp="1"/>
          </p:cNvSpPr>
          <p:nvPr>
            <p:ph type="title"/>
          </p:nvPr>
        </p:nvSpPr>
        <p:spPr>
          <a:xfrm>
            <a:off x="6241775" y="695518"/>
            <a:ext cx="5620024" cy="905256"/>
          </a:xfrm>
        </p:spPr>
        <p:txBody>
          <a:bodyPr>
            <a:noAutofit/>
          </a:bodyPr>
          <a:lstStyle/>
          <a:p>
            <a:pPr algn="l" rtl="0" fontAlgn="base">
              <a:spcAft>
                <a:spcPts val="2400"/>
              </a:spcAft>
              <a:buClr>
                <a:srgbClr val="C00000"/>
              </a:buClr>
              <a:buSzPct val="150000"/>
            </a:pPr>
            <a:r>
              <a:rPr lang="fi-FI" sz="4000" dirty="0"/>
              <a:t>Turvallisemman digiarjen </a:t>
            </a:r>
            <a:r>
              <a:rPr lang="fi-FI" sz="4000" dirty="0">
                <a:solidFill>
                  <a:schemeClr val="tx2"/>
                </a:solidFill>
              </a:rPr>
              <a:t>peruspilarit</a:t>
            </a:r>
          </a:p>
        </p:txBody>
      </p:sp>
      <p:sp>
        <p:nvSpPr>
          <p:cNvPr id="4" name="Suorakulmio 3">
            <a:extLst>
              <a:ext uri="{FF2B5EF4-FFF2-40B4-BE49-F238E27FC236}">
                <a16:creationId xmlns:a16="http://schemas.microsoft.com/office/drawing/2014/main" id="{DCF1AA20-A14C-8AB5-F617-BAF8FE5F0982}"/>
              </a:ext>
            </a:extLst>
          </p:cNvPr>
          <p:cNvSpPr/>
          <p:nvPr/>
        </p:nvSpPr>
        <p:spPr>
          <a:xfrm>
            <a:off x="1" y="0"/>
            <a:ext cx="5950225" cy="6858000"/>
          </a:xfrm>
          <a:prstGeom prst="rect">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Lato"/>
              <a:ea typeface="+mn-ea"/>
              <a:cs typeface="+mn-cs"/>
            </a:endParaRPr>
          </a:p>
        </p:txBody>
      </p:sp>
      <p:sp>
        <p:nvSpPr>
          <p:cNvPr id="5" name="Tekstiruutu 4">
            <a:extLst>
              <a:ext uri="{FF2B5EF4-FFF2-40B4-BE49-F238E27FC236}">
                <a16:creationId xmlns:a16="http://schemas.microsoft.com/office/drawing/2014/main" id="{3335B00B-B3F7-5E89-061D-4864085EDEC1}"/>
              </a:ext>
            </a:extLst>
          </p:cNvPr>
          <p:cNvSpPr txBox="1"/>
          <p:nvPr/>
        </p:nvSpPr>
        <p:spPr>
          <a:xfrm>
            <a:off x="225287" y="1767006"/>
            <a:ext cx="5499652" cy="4062651"/>
          </a:xfrm>
          <a:prstGeom prst="rect">
            <a:avLst/>
          </a:prstGeom>
          <a:noFill/>
        </p:spPr>
        <p:txBody>
          <a:bodyPr wrap="square" lIns="91440" tIns="45720" rIns="91440" bIns="45720" rtlCol="0" anchor="t">
            <a:spAutoFit/>
          </a:bodyPr>
          <a:lstStyle/>
          <a:p>
            <a:pPr algn="ctr">
              <a:defRPr/>
            </a:pPr>
            <a:r>
              <a:rPr lang="fi-FI" sz="4800" dirty="0">
                <a:solidFill>
                  <a:schemeClr val="bg1"/>
                </a:solidFill>
                <a:latin typeface="+mj-lt"/>
              </a:rPr>
              <a:t>”Aikuisten pitäisi valvoa lasten netin käyttöä jollain tasolla.”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4800" b="0" i="0" u="none" strike="noStrike" kern="1200" cap="none" spc="0" normalizeH="0" baseline="0" noProof="0" dirty="0">
              <a:ln>
                <a:noFill/>
              </a:ln>
              <a:solidFill>
                <a:srgbClr val="FFFFFF"/>
              </a:solidFill>
              <a:effectLst/>
              <a:uLnTx/>
              <a:uFillTx/>
              <a:latin typeface="Oswald Mediu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FFFFFF"/>
              </a:solidFill>
              <a:effectLst/>
              <a:uLnTx/>
              <a:uFillTx/>
              <a:latin typeface="Lato"/>
              <a:ea typeface="+mn-ea"/>
              <a:cs typeface="+mn-cs"/>
            </a:endParaRPr>
          </a:p>
        </p:txBody>
      </p:sp>
      <p:sp>
        <p:nvSpPr>
          <p:cNvPr id="6" name="Tekstiruutu 5">
            <a:extLst>
              <a:ext uri="{FF2B5EF4-FFF2-40B4-BE49-F238E27FC236}">
                <a16:creationId xmlns:a16="http://schemas.microsoft.com/office/drawing/2014/main" id="{111E6332-9556-0F00-2D25-B0EB76E7BE65}"/>
              </a:ext>
            </a:extLst>
          </p:cNvPr>
          <p:cNvSpPr txBox="1"/>
          <p:nvPr/>
        </p:nvSpPr>
        <p:spPr>
          <a:xfrm>
            <a:off x="225287" y="5090993"/>
            <a:ext cx="5499652" cy="923330"/>
          </a:xfrm>
          <a:prstGeom prst="rect">
            <a:avLst/>
          </a:prstGeom>
          <a:noFill/>
        </p:spPr>
        <p:txBody>
          <a:bodyPr wrap="square" rtlCol="0">
            <a:spAutoFit/>
          </a:bodyPr>
          <a:lstStyle/>
          <a:p>
            <a:pPr algn="ctr">
              <a:defRPr/>
            </a:pPr>
            <a:r>
              <a:rPr lang="fi-FI" dirty="0">
                <a:solidFill>
                  <a:schemeClr val="bg1"/>
                </a:solidFill>
              </a:rPr>
              <a:t>Lapsen vastaus verkkoväkivalta lasten silmin selvitykseen 2025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FFFFFF"/>
              </a:solidFill>
              <a:effectLst/>
              <a:uLnTx/>
              <a:uFillTx/>
              <a:latin typeface="Lato"/>
              <a:ea typeface="+mn-ea"/>
              <a:cs typeface="+mn-cs"/>
            </a:endParaRPr>
          </a:p>
        </p:txBody>
      </p:sp>
      <p:pic>
        <p:nvPicPr>
          <p:cNvPr id="15" name="Kuva 14" descr="Merkki 3 tasaisella täytöllä">
            <a:extLst>
              <a:ext uri="{FF2B5EF4-FFF2-40B4-BE49-F238E27FC236}">
                <a16:creationId xmlns:a16="http://schemas.microsoft.com/office/drawing/2014/main" id="{1BF8BBB6-C5B1-8B63-6D21-5560C7AFA0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41775" y="4864538"/>
            <a:ext cx="1052240" cy="1052240"/>
          </a:xfrm>
          <a:prstGeom prst="rect">
            <a:avLst/>
          </a:prstGeom>
        </p:spPr>
      </p:pic>
      <p:pic>
        <p:nvPicPr>
          <p:cNvPr id="17" name="Kuva 16" descr="Merkki tasaisella täytöllä">
            <a:extLst>
              <a:ext uri="{FF2B5EF4-FFF2-40B4-BE49-F238E27FC236}">
                <a16:creationId xmlns:a16="http://schemas.microsoft.com/office/drawing/2014/main" id="{5BE3A541-AC19-FD66-4F22-6F0C66803DB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41775" y="3333938"/>
            <a:ext cx="1052240" cy="1052240"/>
          </a:xfrm>
          <a:prstGeom prst="rect">
            <a:avLst/>
          </a:prstGeom>
        </p:spPr>
      </p:pic>
      <p:pic>
        <p:nvPicPr>
          <p:cNvPr id="19" name="Kuva 18" descr="Merkki 1 tasaisella täytöllä">
            <a:extLst>
              <a:ext uri="{FF2B5EF4-FFF2-40B4-BE49-F238E27FC236}">
                <a16:creationId xmlns:a16="http://schemas.microsoft.com/office/drawing/2014/main" id="{81F8325F-8B5F-0BF2-1F56-8CCBB3D0C6A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41776" y="2011758"/>
            <a:ext cx="1052241" cy="1052241"/>
          </a:xfrm>
          <a:prstGeom prst="rect">
            <a:avLst/>
          </a:prstGeom>
        </p:spPr>
      </p:pic>
      <p:sp>
        <p:nvSpPr>
          <p:cNvPr id="20" name="Otsikko 2">
            <a:extLst>
              <a:ext uri="{FF2B5EF4-FFF2-40B4-BE49-F238E27FC236}">
                <a16:creationId xmlns:a16="http://schemas.microsoft.com/office/drawing/2014/main" id="{D2FE8E13-8DC3-843A-25FA-3A63ECBCE115}"/>
              </a:ext>
            </a:extLst>
          </p:cNvPr>
          <p:cNvSpPr txBox="1">
            <a:spLocks/>
          </p:cNvSpPr>
          <p:nvPr/>
        </p:nvSpPr>
        <p:spPr>
          <a:xfrm>
            <a:off x="7453579" y="2029221"/>
            <a:ext cx="4094749" cy="1006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600" b="0" i="0" u="none" strike="noStrike" kern="1200" cap="none" spc="0" normalizeH="0" baseline="0" noProof="0" dirty="0">
                <a:ln>
                  <a:noFill/>
                </a:ln>
                <a:solidFill>
                  <a:srgbClr val="000000"/>
                </a:solidFill>
                <a:effectLst/>
                <a:uLnTx/>
                <a:uFillTx/>
                <a:latin typeface="Oswald Medium"/>
                <a:ea typeface="+mj-ea"/>
                <a:cs typeface="+mj-cs"/>
              </a:rPr>
              <a:t>Ole </a:t>
            </a:r>
            <a:r>
              <a:rPr kumimoji="0" lang="fi-FI" sz="3600" b="0" i="0" u="none" strike="noStrike" kern="1200" cap="none" spc="0" normalizeH="0" baseline="0" noProof="0" dirty="0">
                <a:ln>
                  <a:noFill/>
                </a:ln>
                <a:solidFill>
                  <a:srgbClr val="A51414"/>
                </a:solidFill>
                <a:effectLst/>
                <a:uLnTx/>
                <a:uFillTx/>
                <a:latin typeface="Oswald Medium"/>
                <a:ea typeface="+mj-ea"/>
                <a:cs typeface="+mj-cs"/>
              </a:rPr>
              <a:t>kiinnostunut</a:t>
            </a:r>
          </a:p>
        </p:txBody>
      </p:sp>
      <p:sp>
        <p:nvSpPr>
          <p:cNvPr id="21" name="Otsikko 2">
            <a:extLst>
              <a:ext uri="{FF2B5EF4-FFF2-40B4-BE49-F238E27FC236}">
                <a16:creationId xmlns:a16="http://schemas.microsoft.com/office/drawing/2014/main" id="{7C6A4F4D-8FB2-2C73-5EEE-C2A7B3C03776}"/>
              </a:ext>
            </a:extLst>
          </p:cNvPr>
          <p:cNvSpPr txBox="1">
            <a:spLocks/>
          </p:cNvSpPr>
          <p:nvPr/>
        </p:nvSpPr>
        <p:spPr>
          <a:xfrm>
            <a:off x="7453577" y="4938030"/>
            <a:ext cx="4946396" cy="9052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600" b="0" i="0" u="none" strike="noStrike" kern="1200" cap="none" spc="0" normalizeH="0" baseline="0" noProof="0">
                <a:ln>
                  <a:noFill/>
                </a:ln>
                <a:solidFill>
                  <a:srgbClr val="A51414"/>
                </a:solidFill>
                <a:effectLst/>
                <a:uLnTx/>
                <a:uFillTx/>
                <a:latin typeface="Oswald Medium"/>
                <a:ea typeface="+mj-ea"/>
                <a:cs typeface="+mj-cs"/>
              </a:rPr>
              <a:t>Älä riko luottamusta </a:t>
            </a:r>
            <a:r>
              <a:rPr kumimoji="0" lang="fi-FI" sz="3600" b="0" i="0" u="none" strike="noStrike" kern="1200" cap="none" spc="0" normalizeH="0" baseline="0" noProof="0">
                <a:ln>
                  <a:noFill/>
                </a:ln>
                <a:solidFill>
                  <a:srgbClr val="000000"/>
                </a:solidFill>
                <a:effectLst/>
                <a:uLnTx/>
                <a:uFillTx/>
                <a:latin typeface="Oswald Medium"/>
                <a:ea typeface="+mj-ea"/>
                <a:cs typeface="+mj-cs"/>
              </a:rPr>
              <a:t>rangaistuksella</a:t>
            </a:r>
          </a:p>
        </p:txBody>
      </p:sp>
      <p:sp>
        <p:nvSpPr>
          <p:cNvPr id="22" name="Otsikko 2">
            <a:extLst>
              <a:ext uri="{FF2B5EF4-FFF2-40B4-BE49-F238E27FC236}">
                <a16:creationId xmlns:a16="http://schemas.microsoft.com/office/drawing/2014/main" id="{B2AE3AC9-2958-B22B-75E1-2C1576F4557F}"/>
              </a:ext>
            </a:extLst>
          </p:cNvPr>
          <p:cNvSpPr txBox="1">
            <a:spLocks/>
          </p:cNvSpPr>
          <p:nvPr/>
        </p:nvSpPr>
        <p:spPr>
          <a:xfrm>
            <a:off x="7453578" y="3437230"/>
            <a:ext cx="4397307" cy="8344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600" b="0" i="0" u="none" strike="noStrike" kern="1200" cap="none" spc="0" normalizeH="0" baseline="0" noProof="0" dirty="0">
                <a:ln>
                  <a:noFill/>
                </a:ln>
                <a:solidFill>
                  <a:srgbClr val="000000"/>
                </a:solidFill>
                <a:effectLst/>
                <a:uLnTx/>
                <a:uFillTx/>
                <a:latin typeface="Oswald Medium"/>
                <a:ea typeface="+mj-ea"/>
                <a:cs typeface="+mj-cs"/>
              </a:rPr>
              <a:t>Tue </a:t>
            </a:r>
            <a:r>
              <a:rPr kumimoji="0" lang="fi-FI" sz="3600" b="0" i="0" u="none" strike="noStrike" kern="1200" cap="none" spc="0" normalizeH="0" baseline="0" noProof="0" dirty="0">
                <a:ln>
                  <a:noFill/>
                </a:ln>
                <a:solidFill>
                  <a:srgbClr val="A51414"/>
                </a:solidFill>
                <a:effectLst/>
                <a:uLnTx/>
                <a:uFillTx/>
                <a:latin typeface="Oswald Medium"/>
                <a:ea typeface="+mj-ea"/>
                <a:cs typeface="+mj-cs"/>
              </a:rPr>
              <a:t>tasapainoista</a:t>
            </a:r>
            <a:r>
              <a:rPr kumimoji="0" lang="fi-FI" sz="3600" b="0" i="0" u="none" strike="noStrike" kern="1200" cap="none" spc="0" normalizeH="0" baseline="0" noProof="0" dirty="0">
                <a:ln>
                  <a:noFill/>
                </a:ln>
                <a:solidFill>
                  <a:srgbClr val="000000"/>
                </a:solidFill>
                <a:effectLst/>
                <a:uLnTx/>
                <a:uFillTx/>
                <a:latin typeface="Oswald Medium"/>
                <a:ea typeface="+mj-ea"/>
                <a:cs typeface="+mj-cs"/>
              </a:rPr>
              <a:t> digiarkea ja </a:t>
            </a:r>
            <a:r>
              <a:rPr kumimoji="0" lang="fi-FI" sz="3600" b="0" i="0" u="none" strike="noStrike" kern="1200" cap="none" spc="0" normalizeH="0" baseline="0" noProof="0" dirty="0">
                <a:ln>
                  <a:noFill/>
                </a:ln>
                <a:solidFill>
                  <a:srgbClr val="A51414"/>
                </a:solidFill>
                <a:effectLst/>
                <a:uLnTx/>
                <a:uFillTx/>
                <a:latin typeface="Oswald Medium"/>
                <a:ea typeface="+mj-ea"/>
                <a:cs typeface="+mj-cs"/>
              </a:rPr>
              <a:t>itsetuntoa</a:t>
            </a:r>
          </a:p>
        </p:txBody>
      </p:sp>
      <p:sp>
        <p:nvSpPr>
          <p:cNvPr id="2" name="Suorakulmio 1">
            <a:extLst>
              <a:ext uri="{FF2B5EF4-FFF2-40B4-BE49-F238E27FC236}">
                <a16:creationId xmlns:a16="http://schemas.microsoft.com/office/drawing/2014/main" id="{8DD8722B-8F4B-7238-2213-1A4C468DF991}"/>
              </a:ext>
            </a:extLst>
          </p:cNvPr>
          <p:cNvSpPr/>
          <p:nvPr/>
        </p:nvSpPr>
        <p:spPr>
          <a:xfrm>
            <a:off x="10336192" y="6380544"/>
            <a:ext cx="1525607" cy="31830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9" name="Kuva 8" descr="Kuva, joka sisältää kohteen Fontti, teksti, Grafiikka, logo&#10;&#10;Tekoälyllä luotu sisältö voi olla virheellistä.">
            <a:extLst>
              <a:ext uri="{FF2B5EF4-FFF2-40B4-BE49-F238E27FC236}">
                <a16:creationId xmlns:a16="http://schemas.microsoft.com/office/drawing/2014/main" id="{CCB83680-64D4-CC56-CFAC-5DFDAD212E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0316" y="589351"/>
            <a:ext cx="2715742" cy="558795"/>
          </a:xfrm>
          <a:prstGeom prst="rect">
            <a:avLst/>
          </a:prstGeom>
        </p:spPr>
      </p:pic>
    </p:spTree>
    <p:extLst>
      <p:ext uri="{BB962C8B-B14F-4D97-AF65-F5344CB8AC3E}">
        <p14:creationId xmlns:p14="http://schemas.microsoft.com/office/powerpoint/2010/main" val="4256133866"/>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2.xml><?xml version="1.0" encoding="utf-8"?>
<a:theme xmlns:a="http://schemas.openxmlformats.org/drawingml/2006/main" name="1_Pelastakaa Lapset Teema 2022">
  <a:themeElements>
    <a:clrScheme name="Mukautettu 1">
      <a:dk1>
        <a:srgbClr val="000000"/>
      </a:dk1>
      <a:lt1>
        <a:srgbClr val="FFFFFF"/>
      </a:lt1>
      <a:dk2>
        <a:srgbClr val="A51414"/>
      </a:dk2>
      <a:lt2>
        <a:srgbClr val="F3F2EE"/>
      </a:lt2>
      <a:accent1>
        <a:srgbClr val="C00000"/>
      </a:accent1>
      <a:accent2>
        <a:srgbClr val="D1CCBD"/>
      </a:accent2>
      <a:accent3>
        <a:srgbClr val="9A3324"/>
      </a:accent3>
      <a:accent4>
        <a:srgbClr val="FF6A39"/>
      </a:accent4>
      <a:accent5>
        <a:srgbClr val="F2A900"/>
      </a:accent5>
      <a:accent6>
        <a:srgbClr val="DA291C"/>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3.xml><?xml version="1.0" encoding="utf-8"?>
<a:theme xmlns:a="http://schemas.openxmlformats.org/drawingml/2006/main" name="2_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9E953723E0CA1343B4F67A0975699A06" ma:contentTypeVersion="23" ma:contentTypeDescription="Luo uusi asiakirja." ma:contentTypeScope="" ma:versionID="9f59e186bfbd860e94ea96fe9b57b6ae">
  <xsd:schema xmlns:xsd="http://www.w3.org/2001/XMLSchema" xmlns:xs="http://www.w3.org/2001/XMLSchema" xmlns:p="http://schemas.microsoft.com/office/2006/metadata/properties" xmlns:ns2="dfbb45e1-35e2-4c63-821b-ac1e6c317b5f" xmlns:ns3="0da56fd1-ee88-4676-a934-5f143720cd46" targetNamespace="http://schemas.microsoft.com/office/2006/metadata/properties" ma:root="true" ma:fieldsID="8db9d10185701bac36e9d2eee659fd8d" ns2:_="" ns3:_="">
    <xsd:import namespace="dfbb45e1-35e2-4c63-821b-ac1e6c317b5f"/>
    <xsd:import namespace="0da56fd1-ee88-4676-a934-5f143720cd4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bb45e1-35e2-4c63-821b-ac1e6c317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Kuvien tunnisteet" ma:readOnly="false" ma:fieldId="{5cf76f15-5ced-4ddc-b409-7134ff3c332f}" ma:taxonomyMulti="true" ma:sspId="944caaca-6154-4086-bfbb-6e331549b5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a56fd1-ee88-4676-a934-5f143720cd46"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1" nillable="true" ma:displayName="Taxonomy Catch All Column" ma:hidden="true" ma:list="{b670f1af-6406-4b85-9a95-2f561b740ad7}" ma:internalName="TaxCatchAll" ma:showField="CatchAllData" ma:web="0da56fd1-ee88-4676-a934-5f143720cd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fbb45e1-35e2-4c63-821b-ac1e6c317b5f">
      <Terms xmlns="http://schemas.microsoft.com/office/infopath/2007/PartnerControls"/>
    </lcf76f155ced4ddcb4097134ff3c332f>
    <TaxCatchAll xmlns="0da56fd1-ee88-4676-a934-5f143720cd46" xsi:nil="true"/>
  </documentManagement>
</p:properties>
</file>

<file path=customXml/itemProps1.xml><?xml version="1.0" encoding="utf-8"?>
<ds:datastoreItem xmlns:ds="http://schemas.openxmlformats.org/officeDocument/2006/customXml" ds:itemID="{BE9F9311-4FEA-4176-9A45-7900CC82EE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bb45e1-35e2-4c63-821b-ac1e6c317b5f"/>
    <ds:schemaRef ds:uri="0da56fd1-ee88-4676-a934-5f143720cd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26E516-22EC-4350-B146-D9B76B96CE42}">
  <ds:schemaRefs>
    <ds:schemaRef ds:uri="http://schemas.microsoft.com/sharepoint/v3/contenttype/forms"/>
  </ds:schemaRefs>
</ds:datastoreItem>
</file>

<file path=customXml/itemProps3.xml><?xml version="1.0" encoding="utf-8"?>
<ds:datastoreItem xmlns:ds="http://schemas.openxmlformats.org/officeDocument/2006/customXml" ds:itemID="{6DD6788A-17BB-47E1-86CE-067185F89504}">
  <ds:schemaRefs>
    <ds:schemaRef ds:uri="http://schemas.microsoft.com/office/2006/documentManagement/types"/>
    <ds:schemaRef ds:uri="http://www.w3.org/XML/1998/namespace"/>
    <ds:schemaRef ds:uri="http://schemas.openxmlformats.org/package/2006/metadata/core-properties"/>
    <ds:schemaRef ds:uri="http://purl.org/dc/terms/"/>
    <ds:schemaRef ds:uri="http://schemas.microsoft.com/office/infopath/2007/PartnerControls"/>
    <ds:schemaRef ds:uri="http://schemas.microsoft.com/office/2006/metadata/properties"/>
    <ds:schemaRef ds:uri="0da56fd1-ee88-4676-a934-5f143720cd46"/>
    <ds:schemaRef ds:uri="dfbb45e1-35e2-4c63-821b-ac1e6c317b5f"/>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21003</TotalTime>
  <Words>1496</Words>
  <Application>Microsoft Office PowerPoint</Application>
  <PresentationFormat>Laajakuva</PresentationFormat>
  <Paragraphs>90</Paragraphs>
  <Slides>12</Slides>
  <Notes>11</Notes>
  <HiddenSlides>0</HiddenSlides>
  <MMClips>0</MMClips>
  <ScaleCrop>false</ScaleCrop>
  <HeadingPairs>
    <vt:vector size="6" baseType="variant">
      <vt:variant>
        <vt:lpstr>Käytetyt fontit</vt:lpstr>
      </vt:variant>
      <vt:variant>
        <vt:i4>8</vt:i4>
      </vt:variant>
      <vt:variant>
        <vt:lpstr>Teema</vt:lpstr>
      </vt:variant>
      <vt:variant>
        <vt:i4>3</vt:i4>
      </vt:variant>
      <vt:variant>
        <vt:lpstr>Dian otsikot</vt:lpstr>
      </vt:variant>
      <vt:variant>
        <vt:i4>12</vt:i4>
      </vt:variant>
    </vt:vector>
  </HeadingPairs>
  <TitlesOfParts>
    <vt:vector size="23" baseType="lpstr">
      <vt:lpstr>Aptos</vt:lpstr>
      <vt:lpstr>Arial</vt:lpstr>
      <vt:lpstr>Calibri</vt:lpstr>
      <vt:lpstr>Courier New</vt:lpstr>
      <vt:lpstr>Gill Sans Infant MT</vt:lpstr>
      <vt:lpstr>Gill Sans Infant Std</vt:lpstr>
      <vt:lpstr>Lato</vt:lpstr>
      <vt:lpstr>Oswald Medium</vt:lpstr>
      <vt:lpstr>Pelastakaa Lapset Teema 2022</vt:lpstr>
      <vt:lpstr>1_Pelastakaa Lapset Teema 2022</vt:lpstr>
      <vt:lpstr>2_Pelastakaa Lapset Teema 2022</vt:lpstr>
      <vt:lpstr>PowerPoint-esitys</vt:lpstr>
      <vt:lpstr>PowerPoint-esitys</vt:lpstr>
      <vt:lpstr>PowerPoint-esitys</vt:lpstr>
      <vt:lpstr>PowerPoint-esitys</vt:lpstr>
      <vt:lpstr>Käytännön vinkkejä - kuinka turvaat lapsen digin haitoilta</vt:lpstr>
      <vt:lpstr>Kuvaohjelmien ikärajamerkinnät</vt:lpstr>
      <vt:lpstr>PowerPoint-esitys</vt:lpstr>
      <vt:lpstr>PowerPoint-esitys</vt:lpstr>
      <vt:lpstr>Turvallisemman digiarjen peruspilarit</vt:lpstr>
      <vt:lpstr>5 vinkkiä lapsen kanssa keskusteluun</vt:lpstr>
      <vt:lpstr>Huippula kotien tukena</vt:lpstr>
      <vt:lpstr>Anna meille palautetta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Inka Kiuru</dc:creator>
  <cp:lastModifiedBy>Inka Kiuru</cp:lastModifiedBy>
  <cp:revision>260</cp:revision>
  <dcterms:created xsi:type="dcterms:W3CDTF">2024-11-12T06:32:35Z</dcterms:created>
  <dcterms:modified xsi:type="dcterms:W3CDTF">2026-08-03T09:07:34Z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0x0101009E953723E0CA1343B4F67A0975699A06</vt:lpwstr>
  </property>
  <property fmtid="{D5CDD505-2E9C-101B-9397-08002B2CF9AE}" pid="3" name="MediaServiceImageTags">
    <vt:lpwstr/>
  </property>
</Properties>
</file>