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705" r:id="rId5"/>
  </p:sldMasterIdLst>
  <p:notesMasterIdLst>
    <p:notesMasterId r:id="rId18"/>
  </p:notesMasterIdLst>
  <p:sldIdLst>
    <p:sldId id="903" r:id="rId6"/>
    <p:sldId id="258" r:id="rId7"/>
    <p:sldId id="856" r:id="rId8"/>
    <p:sldId id="818" r:id="rId9"/>
    <p:sldId id="847" r:id="rId10"/>
    <p:sldId id="901" r:id="rId11"/>
    <p:sldId id="848" r:id="rId12"/>
    <p:sldId id="902" r:id="rId13"/>
    <p:sldId id="713" r:id="rId14"/>
    <p:sldId id="852" r:id="rId15"/>
    <p:sldId id="788" r:id="rId16"/>
    <p:sldId id="854"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5CFB4A-7216-4AC9-7842-B0533B04B98C}" name="Elsa Vataja" initials="EV" userId="S::elsa.vataja@pelastakaalapset.fi::d147a1dc-ad7e-4cd3-bb2f-36b3ca6047fa" providerId="AD"/>
  <p188:author id="{DD7BDB6D-6E83-4E43-70B6-92F9ECAEB5D6}" name="Lauri Sundberg" initials="LS" userId="S::lauri.sundberg@pelastakaalapset.fi::113544ad-631d-487b-8351-315eff7b3c9f" providerId="AD"/>
  <p188:author id="{B2A0CF82-D8DD-D664-60CF-F5626D1D991C}" name="Inka Kiuru" initials="IK" userId="S::inka.kiuru@pelastakaalapset.fi::b6cb6791-92c1-45d1-b24a-d73e4168f864" providerId="AD"/>
  <p188:author id="{91DBF78D-E224-563B-F65E-4B51BA7F76E8}" name="Marjaana Hulkko" initials="MH" userId="S::marjaana.hulkko@pelastakaalapset.fi::032a6d45-1950-4f44-85c6-73daf6d2d2b2" providerId="AD"/>
  <p188:author id="{9ACA6CD9-533F-CA90-9F3C-DE3BD9C85B1A}" name="Elina Pitkäranta" initials="EP" userId="S::elina.pitkaranta@pelastakaalapset.fi::0bfc8c9a-5068-4926-b3b4-39be5ee04fc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D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C4ED7E-2628-4D1A-AF86-464B968DA255}" type="datetimeFigureOut">
              <a:rPr lang="fi-FI" smtClean="0"/>
              <a:t>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C3A0C-307F-4B7A-AB52-21FF729AC657}" type="slidenum">
              <a:rPr lang="fi-FI" smtClean="0"/>
              <a:t>‹#›</a:t>
            </a:fld>
            <a:endParaRPr lang="fi-FI"/>
          </a:p>
        </p:txBody>
      </p:sp>
    </p:spTree>
    <p:extLst>
      <p:ext uri="{BB962C8B-B14F-4D97-AF65-F5344CB8AC3E}">
        <p14:creationId xmlns:p14="http://schemas.microsoft.com/office/powerpoint/2010/main" val="3124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julkaisut.valtioneuvosto.fi/bitstream/handle/10024/162438/VNTEAS_2020_43.pdf?sequence=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B963DF67-57A7-4E60-B412-2E26C2D4287B}" type="slidenum">
              <a:rPr lang="en-UK" smtClean="0"/>
              <a:t>2</a:t>
            </a:fld>
            <a:endParaRPr lang="en-UK"/>
          </a:p>
        </p:txBody>
      </p:sp>
    </p:spTree>
    <p:extLst>
      <p:ext uri="{BB962C8B-B14F-4D97-AF65-F5344CB8AC3E}">
        <p14:creationId xmlns:p14="http://schemas.microsoft.com/office/powerpoint/2010/main" val="182113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Pelastakaa Lasten </a:t>
            </a:r>
            <a:r>
              <a:rPr lang="fi-FI" dirty="0" err="1"/>
              <a:t>Huippula</a:t>
            </a:r>
            <a:r>
              <a:rPr lang="fi-FI" dirty="0"/>
              <a:t>-palvelu tarjoaa runsaasti vinkkejä kodin mediakasvatukseen, kuten tasapainoiseen digiarkeen, vuorovaikutukseen ja nettikiusaamisen ennaltaehkäisyyn, sekä turvalliseen diginkäyttöön.</a:t>
            </a:r>
          </a:p>
          <a:p>
            <a:endParaRPr lang="fi-FI" dirty="0"/>
          </a:p>
          <a:p>
            <a:endParaRPr lang="fi-FI" dirty="0"/>
          </a:p>
        </p:txBody>
      </p:sp>
      <p:sp>
        <p:nvSpPr>
          <p:cNvPr id="4" name="Dian numeron paikkamerkki 3"/>
          <p:cNvSpPr>
            <a:spLocks noGrp="1"/>
          </p:cNvSpPr>
          <p:nvPr>
            <p:ph type="sldNum" sz="quarter" idx="5"/>
          </p:nvPr>
        </p:nvSpPr>
        <p:spPr/>
        <p:txBody>
          <a:bodyPr/>
          <a:lstStyle/>
          <a:p>
            <a:fld id="{A5DC3A0C-307F-4B7A-AB52-21FF729AC657}" type="slidenum">
              <a:rPr lang="fi-FI" smtClean="0"/>
              <a:t>11</a:t>
            </a:fld>
            <a:endParaRPr lang="fi-FI"/>
          </a:p>
        </p:txBody>
      </p:sp>
    </p:spTree>
    <p:extLst>
      <p:ext uri="{BB962C8B-B14F-4D97-AF65-F5344CB8AC3E}">
        <p14:creationId xmlns:p14="http://schemas.microsoft.com/office/powerpoint/2010/main" val="3518787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Muistuta, että palaute tulee Pelastakaa Lapsille esityksen aiheesta sisällöstä. </a:t>
            </a:r>
          </a:p>
          <a:p>
            <a:endParaRPr lang="fi-FI" dirty="0"/>
          </a:p>
        </p:txBody>
      </p:sp>
      <p:sp>
        <p:nvSpPr>
          <p:cNvPr id="4" name="Dian numeron paikkamerkki 3"/>
          <p:cNvSpPr>
            <a:spLocks noGrp="1"/>
          </p:cNvSpPr>
          <p:nvPr>
            <p:ph type="sldNum" sz="quarter" idx="5"/>
          </p:nvPr>
        </p:nvSpPr>
        <p:spPr/>
        <p:txBody>
          <a:bodyPr/>
          <a:lstStyle/>
          <a:p>
            <a:fld id="{A5DC3A0C-307F-4B7A-AB52-21FF729AC657}" type="slidenum">
              <a:rPr lang="fi-FI" smtClean="0"/>
              <a:t>12</a:t>
            </a:fld>
            <a:endParaRPr lang="fi-FI"/>
          </a:p>
        </p:txBody>
      </p:sp>
    </p:spTree>
    <p:extLst>
      <p:ext uri="{BB962C8B-B14F-4D97-AF65-F5344CB8AC3E}">
        <p14:creationId xmlns:p14="http://schemas.microsoft.com/office/powerpoint/2010/main" val="1349918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Digitaaliset laitteet voivat tarjota paljon hyvää. Sisältö, joka kannustaa luovuuteen ja aktiivisuuteen on usein hyvän sisällön merkki. Myös se miten käytämme digitaalisia laitteita vaikuttaa hyvinvointiimme: silloinkin kun kulutamme sisältöjä yhdessä, kuten katsomalla elokuvaa perheen tai ystävien seurassa, pelaten yhdessä digipeliä kavereiden kanssa tai laitteen käyttäminen yhteydenpitoon läheisten kanssa, niin se tutkitusti tukee hyvinvoivaa digin käyttöä. Lähde: </a:t>
            </a:r>
            <a:r>
              <a:rPr lang="fi-FI" dirty="0">
                <a:hlinkClick r:id="rId3"/>
              </a:rPr>
              <a:t>Digitaalinen hyvinvointi perheissä. Suomi hyvin käytetyn ajan mallimaaksi</a:t>
            </a:r>
            <a:r>
              <a:rPr lang="fi-FI" dirty="0"/>
              <a:t> </a:t>
            </a:r>
          </a:p>
          <a:p>
            <a:endParaRPr lang="fi-FI" dirty="0"/>
          </a:p>
          <a:p>
            <a:r>
              <a:rPr lang="fi-FI" dirty="0"/>
              <a:t>Kolikon kääntöpuolena on koukuttava mediasisältö, jota useat sosiaalisen median ja mobiilipelien algoritmit ja ansaintalogiikka tarjoaa – nopeaa, koukuttavaa ja usein myös vahvoja tunteita herättävää sisältöä. Tällaista digin käyttöä kannattaa vähentää ja välttää.</a:t>
            </a:r>
          </a:p>
          <a:p>
            <a:endParaRPr lang="fi-FI" dirty="0"/>
          </a:p>
          <a:p>
            <a:r>
              <a:rPr lang="fi-FI" b="1" dirty="0"/>
              <a:t>Tärkeää: Muista noudattaa ikärajasuosituksia. </a:t>
            </a:r>
          </a:p>
        </p:txBody>
      </p:sp>
      <p:sp>
        <p:nvSpPr>
          <p:cNvPr id="4" name="Dian numeron paikkamerkki 3"/>
          <p:cNvSpPr>
            <a:spLocks noGrp="1"/>
          </p:cNvSpPr>
          <p:nvPr>
            <p:ph type="sldNum" sz="quarter" idx="5"/>
          </p:nvPr>
        </p:nvSpPr>
        <p:spPr/>
        <p:txBody>
          <a:bodyPr/>
          <a:lstStyle/>
          <a:p>
            <a:fld id="{A5DC3A0C-307F-4B7A-AB52-21FF729AC657}" type="slidenum">
              <a:rPr lang="fi-FI" smtClean="0"/>
              <a:t>3</a:t>
            </a:fld>
            <a:endParaRPr lang="fi-FI"/>
          </a:p>
        </p:txBody>
      </p:sp>
    </p:spTree>
    <p:extLst>
      <p:ext uri="{BB962C8B-B14F-4D97-AF65-F5344CB8AC3E}">
        <p14:creationId xmlns:p14="http://schemas.microsoft.com/office/powerpoint/2010/main" val="3331390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defRPr/>
            </a:pPr>
            <a:r>
              <a:rPr lang="fi-FI" dirty="0">
                <a:ea typeface="Lato"/>
                <a:cs typeface="Lato"/>
              </a:rPr>
              <a:t>Ikärajojen kiertäminen on helppoa ja jo alakouluikäiset lapset tietävät, miten se onnistuu. Yksinkertaisimmillaan kiertäminen tarkoittaa sitä, että oma ikä valehdellaan. Monessa palvelussa käyttäjää pyydetään rekisteröitymisen yhteydessä vain ilmoittamaan ikänsä ilman sen suurempia tarkastuksia tai jatkotoimenpiteitä. Näin lasten on helppo päästä käsiksi myös sellaiseen materiaaliin, jota ei ole suunnattu heidän ikä- ja kehitystasolleen ja joka voi olla haitallista heidän hyvinvoinnilleen. </a:t>
            </a:r>
            <a:br>
              <a:rPr lang="fi-FI" dirty="0">
                <a:ea typeface="Lato"/>
                <a:cs typeface="Lato"/>
              </a:rPr>
            </a:br>
            <a:br>
              <a:rPr lang="fi-FI" dirty="0">
                <a:ea typeface="Lato"/>
                <a:cs typeface="Lato"/>
              </a:rPr>
            </a:br>
            <a:r>
              <a:rPr lang="fi-FI" dirty="0" err="1">
                <a:ea typeface="Lato"/>
                <a:cs typeface="Lato"/>
              </a:rPr>
              <a:t>Jodelista</a:t>
            </a:r>
            <a:r>
              <a:rPr lang="fi-FI" dirty="0">
                <a:ea typeface="Lato"/>
                <a:cs typeface="Lato"/>
              </a:rPr>
              <a:t> epävarmaa tietoa, Googlen Play kaupassa sovelluksesta mainitaan vain, että käyttö vanhempien valvonnassa, </a:t>
            </a:r>
            <a:r>
              <a:rPr lang="fi-FI" dirty="0" err="1">
                <a:ea typeface="Lato"/>
                <a:cs typeface="Lato"/>
              </a:rPr>
              <a:t>AppStoressa</a:t>
            </a:r>
            <a:r>
              <a:rPr lang="fi-FI" dirty="0">
                <a:ea typeface="Lato"/>
                <a:cs typeface="Lato"/>
              </a:rPr>
              <a:t> ikärajaksi määritelty 17v, </a:t>
            </a:r>
            <a:r>
              <a:rPr lang="fi-FI" dirty="0" err="1">
                <a:ea typeface="Lato"/>
                <a:cs typeface="Lato"/>
              </a:rPr>
              <a:t>Jodelin</a:t>
            </a:r>
            <a:r>
              <a:rPr lang="fi-FI" dirty="0">
                <a:ea typeface="Lato"/>
                <a:cs typeface="Lato"/>
              </a:rPr>
              <a:t> oman viestinnän mukaan virallinen ikäraja on 18v. </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1239465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Sosiaalisen median alustat ovat kaupallisia palveluita, joiden toimintalogiikka perustuu siihen, että käyttäjät pysyvät mahdollisimman kauan palvelun äärellä. Algoritmit ovat ohjelmoitu sääntöjoukko, jonka tehtävänä on tarjota räätälöityä sisältöä käyttäjälle. Tämä voi lisätä palvelun </a:t>
            </a:r>
            <a:r>
              <a:rPr lang="fi-FI" err="1"/>
              <a:t>koukuttuvuutta</a:t>
            </a:r>
            <a:r>
              <a:rPr lang="fi-FI"/>
              <a:t>.</a:t>
            </a:r>
          </a:p>
        </p:txBody>
      </p:sp>
      <p:sp>
        <p:nvSpPr>
          <p:cNvPr id="4" name="Dian numeron paikkamerkki 3"/>
          <p:cNvSpPr>
            <a:spLocks noGrp="1"/>
          </p:cNvSpPr>
          <p:nvPr>
            <p:ph type="sldNum" sz="quarter" idx="5"/>
          </p:nvPr>
        </p:nvSpPr>
        <p:spPr/>
        <p:txBody>
          <a:bodyPr/>
          <a:lstStyle/>
          <a:p>
            <a:fld id="{A5DC3A0C-307F-4B7A-AB52-21FF729AC657}" type="slidenum">
              <a:rPr lang="fi-FI" smtClean="0"/>
              <a:t>5</a:t>
            </a:fld>
            <a:endParaRPr lang="fi-FI"/>
          </a:p>
        </p:txBody>
      </p:sp>
    </p:spTree>
    <p:extLst>
      <p:ext uri="{BB962C8B-B14F-4D97-AF65-F5344CB8AC3E}">
        <p14:creationId xmlns:p14="http://schemas.microsoft.com/office/powerpoint/2010/main" val="3086959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Lapsi peilaa toimintaansa aina aikuisista, joten sinun esimerkilläsi on suuri merkitys. Kiinnitä huomiota siihen millaista esimerkkiä näytät digitaalisten laitteiden käytöstä. Kun luotte yhteisiä pelisääntöjä esimerkiksi siitä, missä tilanteissa ruudut laitetaan pois, sitoudu siihen myös itse. Panosta yhteiseen ruuduttomaan aikaan, joka on lapsen ja teidän perheelle mukavaa. Ole kiinnostunut siitä mitä lapsi ruudun äärellä tekee ja panosta laadukkaaseen ja ikätasoiseen digisisältöön.</a:t>
            </a:r>
          </a:p>
        </p:txBody>
      </p:sp>
      <p:sp>
        <p:nvSpPr>
          <p:cNvPr id="4" name="Dian numeron paikkamerkki 3"/>
          <p:cNvSpPr>
            <a:spLocks noGrp="1"/>
          </p:cNvSpPr>
          <p:nvPr>
            <p:ph type="sldNum" sz="quarter" idx="5"/>
          </p:nvPr>
        </p:nvSpPr>
        <p:spPr/>
        <p:txBody>
          <a:bodyPr/>
          <a:lstStyle/>
          <a:p>
            <a:fld id="{A5DC3A0C-307F-4B7A-AB52-21FF729AC657}" type="slidenum">
              <a:rPr lang="fi-FI" smtClean="0"/>
              <a:t>6</a:t>
            </a:fld>
            <a:endParaRPr lang="fi-FI"/>
          </a:p>
        </p:txBody>
      </p:sp>
    </p:spTree>
    <p:extLst>
      <p:ext uri="{BB962C8B-B14F-4D97-AF65-F5344CB8AC3E}">
        <p14:creationId xmlns:p14="http://schemas.microsoft.com/office/powerpoint/2010/main" val="3319455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Viisi vinkkiä parempaan peliarkeen. Silloin kun vanhempi on aidosti kiinnostunut lapsen pelimaailmasta, niin sääntöjen tekeminen ja tasapainoisen arjen ylläpitäminen on paljon helpompaa. </a:t>
            </a:r>
          </a:p>
        </p:txBody>
      </p:sp>
      <p:sp>
        <p:nvSpPr>
          <p:cNvPr id="4" name="Dian numeron paikkamerkki 3"/>
          <p:cNvSpPr>
            <a:spLocks noGrp="1"/>
          </p:cNvSpPr>
          <p:nvPr>
            <p:ph type="sldNum" sz="quarter" idx="5"/>
          </p:nvPr>
        </p:nvSpPr>
        <p:spPr/>
        <p:txBody>
          <a:bodyPr/>
          <a:lstStyle/>
          <a:p>
            <a:fld id="{A5DC3A0C-307F-4B7A-AB52-21FF729AC657}" type="slidenum">
              <a:rPr lang="fi-FI" smtClean="0"/>
              <a:t>7</a:t>
            </a:fld>
            <a:endParaRPr lang="fi-FI"/>
          </a:p>
        </p:txBody>
      </p:sp>
    </p:spTree>
    <p:extLst>
      <p:ext uri="{BB962C8B-B14F-4D97-AF65-F5344CB8AC3E}">
        <p14:creationId xmlns:p14="http://schemas.microsoft.com/office/powerpoint/2010/main" val="2866750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7B548-9743-F5A5-BAA4-66F7BD0923C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91E0B83B-50F4-B7C1-01E0-4011483B66C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A792946-13DC-1236-53AB-53DA013849E9}"/>
              </a:ext>
            </a:extLst>
          </p:cNvPr>
          <p:cNvSpPr>
            <a:spLocks noGrp="1"/>
          </p:cNvSpPr>
          <p:nvPr>
            <p:ph type="body" idx="1"/>
          </p:nvPr>
        </p:nvSpPr>
        <p:spPr/>
        <p:txBody>
          <a:bodyPr/>
          <a:lstStyle/>
          <a:p>
            <a:r>
              <a:rPr lang="fi-FI" dirty="0"/>
              <a:t>Digitaaliset pelit vaikuttavat lapsiin yksilöllisesti. Joskus pelimaailma voi imaista lapsen mukaansa tiiviisti se voi näyttäytyä myös pelihaittoina. On tärkeää tunnistaa erilaiset haitat, kuten fyysiset ja psyykkiset pelihaitat. Fyysiset haitat näkyvät usein selkeästi ulospäin niska-, ranne- ja päänsärkynä. Fyysinen pelihaitta on myös unettomuus, joka voi näkyä ärtyneisyytenä ja raivona. Tauota silloin aina pelaamista ja mieti mihin kellonaikaan pelaaminen kannattaa ajoittaa. Satsaa </a:t>
            </a:r>
            <a:r>
              <a:rPr lang="fi-FI" dirty="0" err="1"/>
              <a:t>peliergonimiaan</a:t>
            </a:r>
            <a:r>
              <a:rPr lang="fi-FI" dirty="0"/>
              <a:t>. Pelaamisen haitat voivat näkyä myös yleisenä elämänhallinnan menettämisenä, jolloin koulu- ja ystävyys- ja perhesuhteet jäävät paitsioon. Silloin on tärkeää kartoittaa pelaamisen juurisyyt. Onko pelaaminen ikään kuin lääke yksinäisyyteen ja kiusaamiseen? Yrittäkää yhdessä saada tasapaino elämässä hallintaa ja hakekaa tarvittaessa apua esimerkiksi kouluterveydenhuollosta. </a:t>
            </a:r>
          </a:p>
        </p:txBody>
      </p:sp>
      <p:sp>
        <p:nvSpPr>
          <p:cNvPr id="4" name="Dian numeron paikkamerkki 3">
            <a:extLst>
              <a:ext uri="{FF2B5EF4-FFF2-40B4-BE49-F238E27FC236}">
                <a16:creationId xmlns:a16="http://schemas.microsoft.com/office/drawing/2014/main" id="{8127B368-D849-9B38-F427-820D873686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C3A0C-307F-4B7A-AB52-21FF729AC657}"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8227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defRPr/>
            </a:pPr>
            <a:r>
              <a:rPr lang="fi-FI" b="0" dirty="0"/>
              <a:t>Suomessa elokuvien, televisio-ohjelmien, digitaalisten pelien ja muiden kuvaohjelmien ikärajat ovat sitovia, ja niitä tulee noudattaa. Ikärajoilla ei suositella ohjelmaa tietyn ikäisille, vaan ne varoittavat lapsen kehitykselle mahdollisesti haitallisista sisällöistä. </a:t>
            </a:r>
          </a:p>
          <a:p>
            <a:pPr>
              <a:defRPr/>
            </a:pPr>
            <a:r>
              <a:rPr lang="fi-FI" b="1" dirty="0"/>
              <a:t>Ikärajat ovat: </a:t>
            </a:r>
            <a:endParaRPr lang="fi-FI" dirty="0"/>
          </a:p>
          <a:p>
            <a:pPr>
              <a:defRPr/>
            </a:pPr>
            <a:r>
              <a:rPr lang="fi-FI" dirty="0"/>
              <a:t>•sallittu kaikenikäisille </a:t>
            </a:r>
            <a:endParaRPr lang="en-US" dirty="0"/>
          </a:p>
          <a:p>
            <a:pPr>
              <a:defRPr/>
            </a:pPr>
            <a:r>
              <a:rPr lang="fi-FI" dirty="0"/>
              <a:t>•sallittu yli 7-vuotiaille </a:t>
            </a:r>
            <a:endParaRPr lang="en-US" dirty="0"/>
          </a:p>
          <a:p>
            <a:pPr>
              <a:defRPr/>
            </a:pPr>
            <a:r>
              <a:rPr lang="fi-FI" dirty="0"/>
              <a:t>•sallittu yli 12-vuotiaille </a:t>
            </a:r>
            <a:endParaRPr lang="en-US" dirty="0"/>
          </a:p>
          <a:p>
            <a:pPr>
              <a:defRPr/>
            </a:pPr>
            <a:r>
              <a:rPr lang="fi-FI" dirty="0"/>
              <a:t>•sallittu yli 16-vuotiaille </a:t>
            </a:r>
            <a:endParaRPr lang="en-US" dirty="0"/>
          </a:p>
          <a:p>
            <a:pPr>
              <a:defRPr/>
            </a:pPr>
            <a:r>
              <a:rPr lang="fi-FI" dirty="0"/>
              <a:t>•kielletty alle 18-vuotiailta.  </a:t>
            </a:r>
            <a:endParaRPr lang="en-US" dirty="0"/>
          </a:p>
          <a:p>
            <a:pPr>
              <a:defRPr/>
            </a:pPr>
            <a:r>
              <a:rPr lang="fi-FI" dirty="0"/>
              <a:t>Jousto ei koskaan koske ikärajaa 18</a:t>
            </a:r>
          </a:p>
          <a:p>
            <a:pPr>
              <a:defRPr/>
            </a:pPr>
            <a:endParaRPr lang="fi-FI" dirty="0">
              <a:ea typeface="Lato"/>
              <a:cs typeface="Lato"/>
            </a:endParaRPr>
          </a:p>
          <a:p>
            <a:pPr>
              <a:defRPr/>
            </a:pPr>
            <a:r>
              <a:rPr lang="fi-FI" dirty="0"/>
              <a:t>Ikärajat perustuvat arvioon siitä, millainen sisältö kuvaohjelmissa voi olla haitallista lapsen kehitykselle. Lapsen kehitykselle haitallisia sisältöjä voivat olla väkivalta, seksuaalinen tai ahdistusta aiheuttava sisältö ja päihteiden käyttö. Mikäli kuvaohjelma ei sisällä lapsille haitallista sisältöä, tulee sen ikärajaksi sallittu kaikenikäisille.  </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2299928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 viisi valmista kysymystä joilla aloittaa keskustelu lapsen kanssa. </a:t>
            </a:r>
          </a:p>
        </p:txBody>
      </p:sp>
      <p:sp>
        <p:nvSpPr>
          <p:cNvPr id="4" name="Dian numeron paikkamerkki 3"/>
          <p:cNvSpPr>
            <a:spLocks noGrp="1"/>
          </p:cNvSpPr>
          <p:nvPr>
            <p:ph type="sldNum" sz="quarter" idx="5"/>
          </p:nvPr>
        </p:nvSpPr>
        <p:spPr/>
        <p:txBody>
          <a:bodyPr/>
          <a:lstStyle/>
          <a:p>
            <a:fld id="{A5DC3A0C-307F-4B7A-AB52-21FF729AC657}" type="slidenum">
              <a:rPr lang="fi-FI" smtClean="0"/>
              <a:t>10</a:t>
            </a:fld>
            <a:endParaRPr lang="fi-FI"/>
          </a:p>
        </p:txBody>
      </p:sp>
    </p:spTree>
    <p:extLst>
      <p:ext uri="{BB962C8B-B14F-4D97-AF65-F5344CB8AC3E}">
        <p14:creationId xmlns:p14="http://schemas.microsoft.com/office/powerpoint/2010/main" val="1707253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45086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238930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B1309-8B12-4F57-B05E-971E0657CF6D}"/>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2257620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yhjä 2">
    <p:bg>
      <p:bgPr>
        <a:solidFill>
          <a:schemeClr val="accent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1EDCA6-F27D-5B00-22D8-F83EA3FADC92}"/>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3235050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endParaRPr lang="en-UK"/>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pic>
        <p:nvPicPr>
          <p:cNvPr id="8" name="Picture 7">
            <a:extLst>
              <a:ext uri="{FF2B5EF4-FFF2-40B4-BE49-F238E27FC236}">
                <a16:creationId xmlns:a16="http://schemas.microsoft.com/office/drawing/2014/main" id="{A38B412C-FF15-0145-9A45-54D2DADA8F43}"/>
              </a:ext>
            </a:extLst>
          </p:cNvPr>
          <p:cNvPicPr>
            <a:picLocks noChangeAspect="1"/>
          </p:cNvPicPr>
          <p:nvPr userDrawn="1"/>
        </p:nvPicPr>
        <p:blipFill>
          <a:blip r:embed="rId2"/>
          <a:srcRect/>
          <a:stretch/>
        </p:blipFill>
        <p:spPr>
          <a:xfrm rot="5400000">
            <a:off x="-439372" y="5614935"/>
            <a:ext cx="1539875" cy="396979"/>
          </a:xfrm>
          <a:prstGeom prst="rect">
            <a:avLst/>
          </a:prstGeom>
        </p:spPr>
      </p:pic>
    </p:spTree>
    <p:extLst>
      <p:ext uri="{BB962C8B-B14F-4D97-AF65-F5344CB8AC3E}">
        <p14:creationId xmlns:p14="http://schemas.microsoft.com/office/powerpoint/2010/main" val="328417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pystysuora teksti">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479425" y="576470"/>
            <a:ext cx="11233150" cy="560049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Tree>
    <p:extLst>
      <p:ext uri="{BB962C8B-B14F-4D97-AF65-F5344CB8AC3E}">
        <p14:creationId xmlns:p14="http://schemas.microsoft.com/office/powerpoint/2010/main" val="3053956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tsikko ja teksti">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4" name="Tekstin paikkamerkki 13">
            <a:extLst>
              <a:ext uri="{FF2B5EF4-FFF2-40B4-BE49-F238E27FC236}">
                <a16:creationId xmlns:a16="http://schemas.microsoft.com/office/drawing/2014/main" id="{3271CB86-F5F0-4D77-84A3-F27880F4C910}"/>
              </a:ext>
            </a:extLst>
          </p:cNvPr>
          <p:cNvSpPr>
            <a:spLocks noGrp="1"/>
          </p:cNvSpPr>
          <p:nvPr>
            <p:ph type="body" sz="quarter" idx="13"/>
          </p:nvPr>
        </p:nvSpPr>
        <p:spPr>
          <a:xfrm>
            <a:off x="608013" y="2071757"/>
            <a:ext cx="10972800" cy="4057581"/>
          </a:xfrm>
        </p:spPr>
        <p:txBody>
          <a:bodyPr>
            <a:normAutofit/>
          </a:bodyPr>
          <a:lstStyle>
            <a:lvl1pPr marL="180975" indent="-180975">
              <a:buFont typeface="Arial" panose="020B0604020202020204" pitchFamily="34" charset="0"/>
              <a:buChar char="•"/>
              <a:defRPr sz="1450"/>
            </a:lvl1pPr>
            <a:lvl2pPr>
              <a:defRPr sz="1450"/>
            </a:lvl2pPr>
            <a:lvl3pPr>
              <a:defRPr sz="1450"/>
            </a:lvl3pPr>
            <a:lvl4pPr>
              <a:defRPr sz="1450"/>
            </a:lvl4pPr>
            <a:lvl5pPr>
              <a:defRPr sz="145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BE17CFA9-E2DB-4503-A2C8-BED3DE38A927}"/>
              </a:ext>
            </a:extLst>
          </p:cNvPr>
          <p:cNvSpPr>
            <a:spLocks noGrp="1"/>
          </p:cNvSpPr>
          <p:nvPr>
            <p:ph type="title"/>
          </p:nvPr>
        </p:nvSpPr>
        <p:spPr/>
        <p:txBody>
          <a:bodyPr/>
          <a:lstStyle/>
          <a:p>
            <a:r>
              <a:rPr lang="fi-FI"/>
              <a:t>Muokkaa ots. perustyyl. napsautt.</a:t>
            </a:r>
          </a:p>
        </p:txBody>
      </p:sp>
      <p:sp>
        <p:nvSpPr>
          <p:cNvPr id="9" name="Päivämäärän paikkamerkki 8">
            <a:extLst>
              <a:ext uri="{FF2B5EF4-FFF2-40B4-BE49-F238E27FC236}">
                <a16:creationId xmlns:a16="http://schemas.microsoft.com/office/drawing/2014/main" id="{04BA8BD5-8F86-484C-839D-2375DAB6F966}"/>
              </a:ext>
            </a:extLst>
          </p:cNvPr>
          <p:cNvSpPr>
            <a:spLocks noGrp="1"/>
          </p:cNvSpPr>
          <p:nvPr>
            <p:ph type="dt" sz="half" idx="14"/>
          </p:nvPr>
        </p:nvSpPr>
        <p:spPr/>
        <p:txBody>
          <a:bodyPr/>
          <a:lstStyle/>
          <a:p>
            <a:fld id="{E3015BEB-7825-4DBE-9AE9-387EC4266C6E}" type="datetime1">
              <a:rPr lang="fi-FI" smtClean="0"/>
              <a:t>3.8.2026</a:t>
            </a:fld>
            <a:endParaRPr lang="fi-FI"/>
          </a:p>
        </p:txBody>
      </p:sp>
      <p:sp>
        <p:nvSpPr>
          <p:cNvPr id="10" name="Alatunnisteen paikkamerkki 9">
            <a:extLst>
              <a:ext uri="{FF2B5EF4-FFF2-40B4-BE49-F238E27FC236}">
                <a16:creationId xmlns:a16="http://schemas.microsoft.com/office/drawing/2014/main" id="{564337AE-178F-471D-998C-0EA3BEA8EAB5}"/>
              </a:ext>
            </a:extLst>
          </p:cNvPr>
          <p:cNvSpPr>
            <a:spLocks noGrp="1"/>
          </p:cNvSpPr>
          <p:nvPr>
            <p:ph type="ftr" sz="quarter" idx="15"/>
          </p:nvPr>
        </p:nvSpPr>
        <p:spPr/>
        <p:txBody>
          <a:bodyPr/>
          <a:lstStyle/>
          <a:p>
            <a:pPr algn="r"/>
            <a:endParaRPr lang="fi-FI"/>
          </a:p>
        </p:txBody>
      </p:sp>
      <p:sp>
        <p:nvSpPr>
          <p:cNvPr id="11" name="Dian numeron paikkamerkki 10">
            <a:extLst>
              <a:ext uri="{FF2B5EF4-FFF2-40B4-BE49-F238E27FC236}">
                <a16:creationId xmlns:a16="http://schemas.microsoft.com/office/drawing/2014/main" id="{8C098B22-2C9E-45BB-8A39-C8A28E58521D}"/>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3527322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0" name="Content Placeholder 2"/>
          <p:cNvSpPr>
            <a:spLocks noGrp="1"/>
          </p:cNvSpPr>
          <p:nvPr>
            <p:ph idx="1" hasCustomPrompt="1"/>
          </p:nvPr>
        </p:nvSpPr>
        <p:spPr>
          <a:xfrm>
            <a:off x="608400" y="2944800"/>
            <a:ext cx="10972800" cy="3087216"/>
          </a:xfrm>
        </p:spPr>
        <p:txBody>
          <a:bodyPr>
            <a:normAutofit/>
          </a:bodyPr>
          <a:lstStyle>
            <a:lvl1pPr marL="180975" indent="-180975">
              <a:buFont typeface="Arial" panose="020B0604020202020204" pitchFamily="34" charset="0"/>
              <a:buChar char="•"/>
              <a:defRPr sz="1550"/>
            </a:lvl1pPr>
            <a:lvl2pPr>
              <a:defRPr sz="1550"/>
            </a:lvl2pPr>
            <a:lvl3pPr>
              <a:defRPr sz="1550"/>
            </a:lvl3pPr>
            <a:lvl4pPr>
              <a:defRPr sz="1550"/>
            </a:lvl4pPr>
            <a:lvl5pPr>
              <a:defRPr sz="1550" baseline="0"/>
            </a:lvl5pPr>
          </a:lstStyle>
          <a:p>
            <a:pPr lvl="0"/>
            <a:r>
              <a:rPr lang="en-GB"/>
              <a:t>Asia 1. </a:t>
            </a:r>
          </a:p>
          <a:p>
            <a:pPr lvl="1"/>
            <a:r>
              <a:rPr lang="en-GB"/>
              <a:t>2. </a:t>
            </a:r>
            <a:r>
              <a:rPr lang="en-GB" err="1"/>
              <a:t>taso</a:t>
            </a:r>
            <a:endParaRPr lang="en-GB"/>
          </a:p>
          <a:p>
            <a:pPr lvl="2"/>
            <a:r>
              <a:rPr lang="en-GB"/>
              <a:t>3. </a:t>
            </a:r>
            <a:r>
              <a:rPr lang="en-GB" err="1"/>
              <a:t>taso</a:t>
            </a:r>
            <a:endParaRPr lang="en-GB"/>
          </a:p>
          <a:p>
            <a:pPr lvl="3"/>
            <a:r>
              <a:rPr lang="en-GB"/>
              <a:t>4. </a:t>
            </a:r>
            <a:r>
              <a:rPr lang="en-GB" err="1"/>
              <a:t>taso</a:t>
            </a:r>
            <a:endParaRPr lang="en-GB"/>
          </a:p>
          <a:p>
            <a:pPr lvl="4"/>
            <a:r>
              <a:rPr lang="en-GB"/>
              <a:t>5. </a:t>
            </a:r>
            <a:r>
              <a:rPr lang="en-GB" err="1"/>
              <a:t>taso</a:t>
            </a:r>
            <a:endParaRPr lang="en-US"/>
          </a:p>
        </p:txBody>
      </p:sp>
      <p:sp>
        <p:nvSpPr>
          <p:cNvPr id="11" name="Text Placeholder 7"/>
          <p:cNvSpPr>
            <a:spLocks noGrp="1"/>
          </p:cNvSpPr>
          <p:nvPr>
            <p:ph type="body" sz="quarter" idx="13" hasCustomPrompt="1"/>
          </p:nvPr>
        </p:nvSpPr>
        <p:spPr>
          <a:xfrm>
            <a:off x="608399" y="1992138"/>
            <a:ext cx="10972801" cy="737809"/>
          </a:xfrm>
        </p:spPr>
        <p:txBody>
          <a:bodyPr lIns="90000">
            <a:noAutofit/>
          </a:bodyPr>
          <a:lstStyle>
            <a:lvl1pPr marL="0" indent="0">
              <a:spcBef>
                <a:spcPts val="0"/>
              </a:spcBef>
              <a:buNone/>
              <a:defRPr sz="2150" b="0">
                <a:solidFill>
                  <a:schemeClr val="tx2"/>
                </a:solidFill>
              </a:defRPr>
            </a:lvl1pPr>
            <a:lvl2pPr>
              <a:defRPr sz="3333"/>
            </a:lvl2pPr>
            <a:lvl3pPr marL="0" indent="0">
              <a:buNone/>
              <a:defRPr sz="3333"/>
            </a:lvl3pPr>
            <a:lvl4pPr marL="0" indent="0">
              <a:buNone/>
              <a:defRPr sz="3333"/>
            </a:lvl4pPr>
            <a:lvl5pPr marL="0" indent="0">
              <a:buNone/>
              <a:defRPr sz="3333"/>
            </a:lvl5pPr>
            <a:lvl6pPr marL="2117" indent="0">
              <a:buNone/>
              <a:defRPr sz="3333" b="0" i="0">
                <a:latin typeface="Gill Sans Infant MT"/>
                <a:cs typeface="Gill Sans Infant MT"/>
              </a:defRPr>
            </a:lvl6pPr>
          </a:lstStyle>
          <a:p>
            <a:pPr lvl="0"/>
            <a:r>
              <a:rPr lang="en-GB" err="1"/>
              <a:t>Alaotsikko</a:t>
            </a:r>
            <a:endParaRPr lang="en-GB"/>
          </a:p>
        </p:txBody>
      </p:sp>
      <p:sp>
        <p:nvSpPr>
          <p:cNvPr id="6" name="Otsikko 5">
            <a:extLst>
              <a:ext uri="{FF2B5EF4-FFF2-40B4-BE49-F238E27FC236}">
                <a16:creationId xmlns:a16="http://schemas.microsoft.com/office/drawing/2014/main" id="{468AF8A2-1787-417F-B291-69B457734051}"/>
              </a:ext>
            </a:extLst>
          </p:cNvPr>
          <p:cNvSpPr>
            <a:spLocks noGrp="1"/>
          </p:cNvSpPr>
          <p:nvPr>
            <p:ph type="title"/>
          </p:nvPr>
        </p:nvSpPr>
        <p:spPr/>
        <p:txBody>
          <a:bodyPr/>
          <a:lstStyle/>
          <a:p>
            <a:r>
              <a:rPr lang="fi-FI"/>
              <a:t>Muokkaa ots. perustyyl. napsautt.</a:t>
            </a:r>
          </a:p>
        </p:txBody>
      </p:sp>
      <p:sp>
        <p:nvSpPr>
          <p:cNvPr id="14" name="Päivämäärän paikkamerkki 13">
            <a:extLst>
              <a:ext uri="{FF2B5EF4-FFF2-40B4-BE49-F238E27FC236}">
                <a16:creationId xmlns:a16="http://schemas.microsoft.com/office/drawing/2014/main" id="{30D94A28-C7C6-4574-A83D-34FD8DC83AEF}"/>
              </a:ext>
            </a:extLst>
          </p:cNvPr>
          <p:cNvSpPr>
            <a:spLocks noGrp="1"/>
          </p:cNvSpPr>
          <p:nvPr>
            <p:ph type="dt" sz="half" idx="14"/>
          </p:nvPr>
        </p:nvSpPr>
        <p:spPr/>
        <p:txBody>
          <a:bodyPr/>
          <a:lstStyle/>
          <a:p>
            <a:fld id="{A559021F-A414-49F5-8CAD-0E2864EF8E20}" type="datetime1">
              <a:rPr lang="fi-FI" smtClean="0"/>
              <a:t>3.8.2026</a:t>
            </a:fld>
            <a:endParaRPr lang="fi-FI"/>
          </a:p>
        </p:txBody>
      </p:sp>
      <p:sp>
        <p:nvSpPr>
          <p:cNvPr id="15" name="Alatunnisteen paikkamerkki 14">
            <a:extLst>
              <a:ext uri="{FF2B5EF4-FFF2-40B4-BE49-F238E27FC236}">
                <a16:creationId xmlns:a16="http://schemas.microsoft.com/office/drawing/2014/main" id="{59A10044-007A-4308-BCA2-77F0D069ECC6}"/>
              </a:ext>
            </a:extLst>
          </p:cNvPr>
          <p:cNvSpPr>
            <a:spLocks noGrp="1"/>
          </p:cNvSpPr>
          <p:nvPr>
            <p:ph type="ftr" sz="quarter" idx="15"/>
          </p:nvPr>
        </p:nvSpPr>
        <p:spPr/>
        <p:txBody>
          <a:bodyPr/>
          <a:lstStyle/>
          <a:p>
            <a:pPr algn="r"/>
            <a:endParaRPr lang="fi-FI"/>
          </a:p>
        </p:txBody>
      </p:sp>
      <p:sp>
        <p:nvSpPr>
          <p:cNvPr id="16" name="Dian numeron paikkamerkki 15">
            <a:extLst>
              <a:ext uri="{FF2B5EF4-FFF2-40B4-BE49-F238E27FC236}">
                <a16:creationId xmlns:a16="http://schemas.microsoft.com/office/drawing/2014/main" id="{50350EBE-ED4B-45A3-8062-3C0E3233C050}"/>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2540352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333504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Leipäteksti ja Kuva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584198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5821615" cy="905256"/>
          </a:xfrm>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
        <p:nvSpPr>
          <p:cNvPr id="5" name="Kuvan paikkamerkki 4">
            <a:extLst>
              <a:ext uri="{FF2B5EF4-FFF2-40B4-BE49-F238E27FC236}">
                <a16:creationId xmlns:a16="http://schemas.microsoft.com/office/drawing/2014/main" id="{F508B7F0-2CA1-F121-D5E9-0312629E2C03}"/>
              </a:ext>
            </a:extLst>
          </p:cNvPr>
          <p:cNvSpPr>
            <a:spLocks noGrp="1"/>
          </p:cNvSpPr>
          <p:nvPr>
            <p:ph type="pic" sz="quarter" idx="10"/>
          </p:nvPr>
        </p:nvSpPr>
        <p:spPr>
          <a:xfrm>
            <a:off x="6838950" y="639763"/>
            <a:ext cx="5097463" cy="5641975"/>
          </a:xfrm>
        </p:spPr>
        <p:txBody>
          <a:bodyPr/>
          <a:lstStyle>
            <a:lvl1pPr>
              <a:defRPr/>
            </a:lvl1pPr>
          </a:lstStyle>
          <a:p>
            <a:r>
              <a:rPr lang="fi-FI"/>
              <a:t>Lisää kuva</a:t>
            </a:r>
          </a:p>
        </p:txBody>
      </p:sp>
    </p:spTree>
    <p:extLst>
      <p:ext uri="{BB962C8B-B14F-4D97-AF65-F5344CB8AC3E}">
        <p14:creationId xmlns:p14="http://schemas.microsoft.com/office/powerpoint/2010/main" val="2242717691"/>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102809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14145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350075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tsikko,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328223711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 ja sisältö,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32104" y="1805142"/>
            <a:ext cx="9523556"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68044830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so kuva, sisältö oikeall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8D492DB-B815-0021-877B-CB3084356A28}"/>
              </a:ext>
            </a:extLst>
          </p:cNvPr>
          <p:cNvSpPr>
            <a:spLocks noGrp="1"/>
          </p:cNvSpPr>
          <p:nvPr>
            <p:ph type="pic" sz="quarter" idx="10"/>
          </p:nvPr>
        </p:nvSpPr>
        <p:spPr>
          <a:xfrm>
            <a:off x="0" y="0"/>
            <a:ext cx="5469148" cy="6858000"/>
          </a:xfrm>
        </p:spPr>
        <p:txBody>
          <a:bodyPr/>
          <a:lstStyle>
            <a:lvl1pPr>
              <a:defRPr/>
            </a:lvl1pPr>
          </a:lstStyle>
          <a:p>
            <a:r>
              <a:rPr lang="fi-FI"/>
              <a:t>Lisää kuva napsauttamalla kuvaketta</a:t>
            </a: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5800029" y="1710874"/>
            <a:ext cx="5936341"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5800030" y="527062"/>
            <a:ext cx="5936341" cy="905256"/>
          </a:xfrm>
        </p:spPr>
        <p:txBody>
          <a:bodyPr/>
          <a:lstStyle/>
          <a:p>
            <a:r>
              <a:rPr lang="fi-FI"/>
              <a:t>Muokkaa ots. perustyyl. napsautt.</a:t>
            </a:r>
            <a:endParaRPr lang="en-UK"/>
          </a:p>
        </p:txBody>
      </p:sp>
    </p:spTree>
    <p:extLst>
      <p:ext uri="{BB962C8B-B14F-4D97-AF65-F5344CB8AC3E}">
        <p14:creationId xmlns:p14="http://schemas.microsoft.com/office/powerpoint/2010/main" val="293438100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515525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68499258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Tree>
    <p:extLst>
      <p:ext uri="{BB962C8B-B14F-4D97-AF65-F5344CB8AC3E}">
        <p14:creationId xmlns:p14="http://schemas.microsoft.com/office/powerpoint/2010/main" val="3216334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PURPPURA">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463567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220827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VIHREÄ">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226F4-18C7-4D48-8BBF-042243518ECB}"/>
              </a:ext>
            </a:extLst>
          </p:cNvPr>
          <p:cNvSpPr/>
          <p:nvPr userDrawn="1"/>
        </p:nvSpPr>
        <p:spPr>
          <a:xfrm>
            <a:off x="0" y="0"/>
            <a:ext cx="479425" cy="6858000"/>
          </a:xfrm>
          <a:prstGeom prst="rect">
            <a:avLst/>
          </a:prstGeom>
          <a:solidFill>
            <a:srgbClr val="71CC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30D888EF-8511-8447-84C9-54FE5B1BCC73}"/>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555AA1C7-A8C7-4EE0-83BE-36035D8460C5}"/>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901125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uri Kuv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830938-9E79-4F9C-AB82-F47C6100B0F1}"/>
              </a:ext>
            </a:extLst>
          </p:cNvPr>
          <p:cNvSpPr>
            <a:spLocks noGrp="1"/>
          </p:cNvSpPr>
          <p:nvPr>
            <p:ph type="pic" sz="quarter" idx="10"/>
          </p:nvPr>
        </p:nvSpPr>
        <p:spPr>
          <a:xfrm>
            <a:off x="479425" y="257175"/>
            <a:ext cx="11501438" cy="6051550"/>
          </a:xfrm>
        </p:spPr>
        <p:txBody>
          <a:bodyPr/>
          <a:lstStyle/>
          <a:p>
            <a:r>
              <a:rPr lang="fi-FI"/>
              <a:t>Lisää kuva napsauttamalla kuvaketta</a:t>
            </a:r>
            <a:endParaRPr lang="en-UK"/>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Tree>
    <p:extLst>
      <p:ext uri="{BB962C8B-B14F-4D97-AF65-F5344CB8AC3E}">
        <p14:creationId xmlns:p14="http://schemas.microsoft.com/office/powerpoint/2010/main" val="348863252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image" Target="../media/image1.png"/><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4"/>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3746645623"/>
      </p:ext>
    </p:extLst>
  </p:cSld>
  <p:clrMap bg1="lt1" tx1="dk1" bg2="lt2" tx2="dk2" accent1="accent1" accent2="accent2" accent3="accent3" accent4="accent4" accent5="accent5" accent6="accent6" hlink="hlink" folHlink="folHlink"/>
  <p:sldLayoutIdLst>
    <p:sldLayoutId id="2147483651" r:id="rId1"/>
    <p:sldLayoutId id="2147483654"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3840" userDrawn="1">
          <p15:clr>
            <a:srgbClr val="F26B43"/>
          </p15:clr>
        </p15:guide>
        <p15:guide id="3" orient="horz" pos="1049" userDrawn="1">
          <p15:clr>
            <a:srgbClr val="F26B43"/>
          </p15:clr>
        </p15:guide>
        <p15:guide id="4" orient="horz" pos="3974" userDrawn="1">
          <p15:clr>
            <a:srgbClr val="F26B43"/>
          </p15:clr>
        </p15:guide>
        <p15:guide id="5" pos="302" userDrawn="1">
          <p15:clr>
            <a:srgbClr val="F26B43"/>
          </p15:clr>
        </p15:guide>
        <p15:guide id="6" pos="7378" userDrawn="1">
          <p15:clr>
            <a:srgbClr val="F26B43"/>
          </p15:clr>
        </p15:guide>
        <p15:guide id="7" pos="506" userDrawn="1">
          <p15:clr>
            <a:srgbClr val="F26B43"/>
          </p15:clr>
        </p15:guide>
        <p15:guide id="8" orient="horz" pos="4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23"/>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408479715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3" r:id="rId17"/>
    <p:sldLayoutId id="2147483724" r:id="rId18"/>
    <p:sldLayoutId id="2147483725" r:id="rId19"/>
    <p:sldLayoutId id="2147483726" r:id="rId20"/>
    <p:sldLayoutId id="2147483727" r:id="rId2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49">
          <p15:clr>
            <a:srgbClr val="F26B43"/>
          </p15:clr>
        </p15:guide>
        <p15:guide id="4" orient="horz" pos="3974">
          <p15:clr>
            <a:srgbClr val="F26B43"/>
          </p15:clr>
        </p15:guide>
        <p15:guide id="5" pos="302">
          <p15:clr>
            <a:srgbClr val="F26B43"/>
          </p15:clr>
        </p15:guide>
        <p15:guide id="6" pos="7378">
          <p15:clr>
            <a:srgbClr val="F26B43"/>
          </p15:clr>
        </p15:guide>
        <p15:guide id="7" pos="506">
          <p15:clr>
            <a:srgbClr val="F26B43"/>
          </p15:clr>
        </p15:guide>
        <p15:guide id="8" orient="horz" pos="41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huippula.fi/vanhemmille"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link.webropolsurveys.com/S/A8DE351FF31D9165" TargetMode="External"/><Relationship Id="rId5" Type="http://schemas.openxmlformats.org/officeDocument/2006/relationships/image" Target="../media/image25.jp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9E076A-5CE3-3E6A-8C46-C8FD4778A566}"/>
              </a:ext>
            </a:extLst>
          </p:cNvPr>
          <p:cNvSpPr>
            <a:spLocks noGrp="1"/>
          </p:cNvSpPr>
          <p:nvPr>
            <p:ph type="ctrTitle"/>
          </p:nvPr>
        </p:nvSpPr>
        <p:spPr/>
        <p:txBody>
          <a:bodyPr/>
          <a:lstStyle/>
          <a:p>
            <a:endParaRPr lang="fi-FI"/>
          </a:p>
        </p:txBody>
      </p:sp>
      <p:sp>
        <p:nvSpPr>
          <p:cNvPr id="3" name="Alaotsikko 2">
            <a:extLst>
              <a:ext uri="{FF2B5EF4-FFF2-40B4-BE49-F238E27FC236}">
                <a16:creationId xmlns:a16="http://schemas.microsoft.com/office/drawing/2014/main" id="{4DEA7EB8-04BF-2B6C-5C18-286752EEB797}"/>
              </a:ext>
            </a:extLst>
          </p:cNvPr>
          <p:cNvSpPr>
            <a:spLocks noGrp="1"/>
          </p:cNvSpPr>
          <p:nvPr>
            <p:ph type="subTitle" idx="1"/>
          </p:nvPr>
        </p:nvSpPr>
        <p:spPr/>
        <p:txBody>
          <a:bodyPr/>
          <a:lstStyle/>
          <a:p>
            <a:endParaRPr lang="fi-FI"/>
          </a:p>
        </p:txBody>
      </p:sp>
      <p:pic>
        <p:nvPicPr>
          <p:cNvPr id="5" name="Kuva 4" descr="Kuva, joka sisältää kohteen Grafiikka, logo, teksti, Fontti&#10;&#10;Tekoälyllä luotu sisältö voi olla virheellistä.">
            <a:extLst>
              <a:ext uri="{FF2B5EF4-FFF2-40B4-BE49-F238E27FC236}">
                <a16:creationId xmlns:a16="http://schemas.microsoft.com/office/drawing/2014/main" id="{872E244C-9D23-6F5A-7AA3-FA0BC4AE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5462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D8693E72-EC84-4033-3638-B09F78FE8522}"/>
              </a:ext>
            </a:extLst>
          </p:cNvPr>
          <p:cNvSpPr>
            <a:spLocks noGrp="1"/>
          </p:cNvSpPr>
          <p:nvPr>
            <p:ph idx="1"/>
          </p:nvPr>
        </p:nvSpPr>
        <p:spPr/>
        <p:txBody>
          <a:bodyPr vert="horz" lIns="91440" tIns="45720" rIns="91440" bIns="45720" rtlCol="0" anchor="t">
            <a:normAutofit fontScale="92500" lnSpcReduction="20000"/>
          </a:bodyPr>
          <a:lstStyle/>
          <a:p>
            <a:pPr marL="457200" indent="-457200">
              <a:buFont typeface="+mj-lt"/>
              <a:buAutoNum type="arabicPeriod"/>
            </a:pPr>
            <a:r>
              <a:rPr lang="fi-FI" sz="3200" b="1" dirty="0">
                <a:solidFill>
                  <a:schemeClr val="tx2"/>
                </a:solidFill>
                <a:ea typeface="Lato"/>
                <a:cs typeface="Lato"/>
              </a:rPr>
              <a:t>Mitä tykkäät </a:t>
            </a:r>
            <a:r>
              <a:rPr lang="fi-FI" sz="3200" dirty="0">
                <a:ea typeface="Lato"/>
                <a:cs typeface="Lato"/>
              </a:rPr>
              <a:t>tehdä digilaitteiden kanssa ja miksi? </a:t>
            </a:r>
          </a:p>
          <a:p>
            <a:pPr marL="457200" indent="-457200">
              <a:buFont typeface="+mj-lt"/>
              <a:buAutoNum type="arabicPeriod"/>
            </a:pPr>
            <a:r>
              <a:rPr lang="fi-FI" sz="3200" b="1" dirty="0">
                <a:solidFill>
                  <a:schemeClr val="tx2"/>
                </a:solidFill>
                <a:ea typeface="Lato"/>
                <a:cs typeface="Lato"/>
              </a:rPr>
              <a:t>Millaisia tunteita </a:t>
            </a:r>
            <a:r>
              <a:rPr lang="fi-FI" sz="3200" dirty="0">
                <a:ea typeface="Lato"/>
                <a:cs typeface="Lato"/>
              </a:rPr>
              <a:t>some/videot/pelaaminen herättää sinussa?</a:t>
            </a:r>
          </a:p>
          <a:p>
            <a:pPr marL="457200" indent="-457200">
              <a:buFont typeface="+mj-lt"/>
              <a:buAutoNum type="arabicPeriod"/>
            </a:pPr>
            <a:r>
              <a:rPr lang="fi-FI" sz="3200" b="1" dirty="0">
                <a:solidFill>
                  <a:schemeClr val="tx2"/>
                </a:solidFill>
                <a:ea typeface="Lato"/>
                <a:cs typeface="Lato"/>
              </a:rPr>
              <a:t>Minkälainen peli- </a:t>
            </a:r>
            <a:r>
              <a:rPr lang="fi-FI" sz="3200" b="1">
                <a:solidFill>
                  <a:schemeClr val="tx2"/>
                </a:solidFill>
                <a:ea typeface="Lato"/>
                <a:cs typeface="Lato"/>
              </a:rPr>
              <a:t>tai puhelinaika </a:t>
            </a:r>
            <a:r>
              <a:rPr lang="fi-FI" sz="3200" dirty="0">
                <a:ea typeface="Lato"/>
                <a:cs typeface="Lato"/>
              </a:rPr>
              <a:t>on sinun mielestäsi hyvä päivässä?</a:t>
            </a:r>
          </a:p>
          <a:p>
            <a:pPr marL="457200" indent="-457200">
              <a:buAutoNum type="arabicPeriod"/>
            </a:pPr>
            <a:r>
              <a:rPr lang="fi-FI" sz="3000" b="1" dirty="0">
                <a:solidFill>
                  <a:schemeClr val="tx2"/>
                </a:solidFill>
                <a:ea typeface="Lato"/>
                <a:cs typeface="Lato"/>
              </a:rPr>
              <a:t>Mistä voit tietää</a:t>
            </a:r>
            <a:r>
              <a:rPr lang="fi-FI" sz="3000" dirty="0">
                <a:ea typeface="Lato"/>
                <a:cs typeface="Lato"/>
              </a:rPr>
              <a:t>, että on ollut laitteiden äärellä liikaa ja mitä silloin voi tehdä?</a:t>
            </a:r>
            <a:endParaRPr lang="fi-FI" sz="3200" dirty="0">
              <a:ea typeface="Lato"/>
              <a:cs typeface="Lato"/>
            </a:endParaRPr>
          </a:p>
          <a:p>
            <a:pPr marL="457200" indent="-457200">
              <a:buFont typeface="+mj-lt"/>
              <a:buAutoNum type="arabicPeriod"/>
            </a:pPr>
            <a:r>
              <a:rPr lang="fi-FI" sz="3200" b="1" dirty="0">
                <a:solidFill>
                  <a:schemeClr val="tx2"/>
                </a:solidFill>
              </a:rPr>
              <a:t>Millaista tukea kaipaat </a:t>
            </a:r>
            <a:r>
              <a:rPr lang="fi-FI" sz="3200" dirty="0"/>
              <a:t>minulta digilaitteiden ja ajan hallinnan kanssa?</a:t>
            </a:r>
          </a:p>
        </p:txBody>
      </p:sp>
      <p:sp>
        <p:nvSpPr>
          <p:cNvPr id="3" name="Otsikko 2">
            <a:extLst>
              <a:ext uri="{FF2B5EF4-FFF2-40B4-BE49-F238E27FC236}">
                <a16:creationId xmlns:a16="http://schemas.microsoft.com/office/drawing/2014/main" id="{B5F2A857-565B-AC42-4C92-B31FD885680D}"/>
              </a:ext>
            </a:extLst>
          </p:cNvPr>
          <p:cNvSpPr>
            <a:spLocks noGrp="1"/>
          </p:cNvSpPr>
          <p:nvPr>
            <p:ph type="title"/>
          </p:nvPr>
        </p:nvSpPr>
        <p:spPr/>
        <p:txBody>
          <a:bodyPr/>
          <a:lstStyle/>
          <a:p>
            <a:r>
              <a:rPr lang="fi-FI" sz="4000" dirty="0">
                <a:solidFill>
                  <a:schemeClr val="tx2"/>
                </a:solidFill>
              </a:rPr>
              <a:t>5 vinkkiä </a:t>
            </a:r>
            <a:r>
              <a:rPr lang="fi-FI" sz="4000" dirty="0"/>
              <a:t>lapsen kanssa keskusteluun</a:t>
            </a:r>
          </a:p>
        </p:txBody>
      </p:sp>
      <p:pic>
        <p:nvPicPr>
          <p:cNvPr id="4" name="Kuva 3">
            <a:extLst>
              <a:ext uri="{FF2B5EF4-FFF2-40B4-BE49-F238E27FC236}">
                <a16:creationId xmlns:a16="http://schemas.microsoft.com/office/drawing/2014/main" id="{8299AFA6-45D4-9B9A-39F1-185513CB0722}"/>
              </a:ext>
            </a:extLst>
          </p:cNvPr>
          <p:cNvPicPr>
            <a:picLocks noChangeAspect="1"/>
          </p:cNvPicPr>
          <p:nvPr/>
        </p:nvPicPr>
        <p:blipFill>
          <a:blip r:embed="rId3"/>
          <a:stretch>
            <a:fillRect/>
          </a:stretch>
        </p:blipFill>
        <p:spPr>
          <a:xfrm>
            <a:off x="9857112" y="6281892"/>
            <a:ext cx="1908213" cy="390178"/>
          </a:xfrm>
          <a:prstGeom prst="rect">
            <a:avLst/>
          </a:prstGeom>
        </p:spPr>
      </p:pic>
    </p:spTree>
    <p:extLst>
      <p:ext uri="{BB962C8B-B14F-4D97-AF65-F5344CB8AC3E}">
        <p14:creationId xmlns:p14="http://schemas.microsoft.com/office/powerpoint/2010/main" val="1331890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3FDBE3E2-26E3-4B63-B23A-9A988342F91F}"/>
              </a:ext>
            </a:extLst>
          </p:cNvPr>
          <p:cNvSpPr>
            <a:spLocks noGrp="1"/>
          </p:cNvSpPr>
          <p:nvPr>
            <p:ph idx="1"/>
          </p:nvPr>
        </p:nvSpPr>
        <p:spPr>
          <a:xfrm>
            <a:off x="690255" y="1584272"/>
            <a:ext cx="5284267" cy="4476750"/>
          </a:xfrm>
        </p:spPr>
        <p:txBody>
          <a:bodyPr vert="horz" lIns="91440" tIns="45720" rIns="91440" bIns="45720" rtlCol="0" anchor="t">
            <a:normAutofit fontScale="92500" lnSpcReduction="10000"/>
          </a:bodyPr>
          <a:lstStyle/>
          <a:p>
            <a:pPr marL="342900" indent="-342900">
              <a:buClr>
                <a:schemeClr val="tx2"/>
              </a:buClr>
              <a:buSzPct val="120000"/>
              <a:buFont typeface="Arial" panose="020B0604020202020204" pitchFamily="34" charset="0"/>
              <a:buChar char="•"/>
            </a:pPr>
            <a:r>
              <a:rPr lang="fi-FI" b="1" dirty="0">
                <a:solidFill>
                  <a:schemeClr val="tx2"/>
                </a:solidFill>
                <a:ea typeface="Lato"/>
                <a:cs typeface="Lato"/>
                <a:hlinkClick r:id="rId3">
                  <a:extLst>
                    <a:ext uri="{A12FA001-AC4F-418D-AE19-62706E023703}">
                      <ahyp:hlinkClr xmlns:ahyp="http://schemas.microsoft.com/office/drawing/2018/hyperlinkcolor" val="tx"/>
                    </a:ext>
                  </a:extLst>
                </a:hlinkClick>
              </a:rPr>
              <a:t>Huippula.fi</a:t>
            </a:r>
            <a:r>
              <a:rPr lang="fi-FI" dirty="0">
                <a:ea typeface="Lato"/>
                <a:cs typeface="Lato"/>
              </a:rPr>
              <a:t> – tukea kotien mediakasvatukseen ja parempaan digiarkeen!</a:t>
            </a:r>
          </a:p>
          <a:p>
            <a:pPr marL="342900" indent="-342900">
              <a:buClr>
                <a:schemeClr val="tx2"/>
              </a:buClr>
              <a:buSzPct val="120000"/>
              <a:buFont typeface="Arial" panose="020B0604020202020204" pitchFamily="34" charset="0"/>
              <a:buChar char="•"/>
            </a:pPr>
            <a:endParaRPr lang="fi-FI" dirty="0"/>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a:ea typeface="Lato"/>
                <a:cs typeface="Lato"/>
              </a:rPr>
              <a:t>Sivumme sisältävät konkreettisia ja helposti ymmärrettäviä </a:t>
            </a:r>
            <a:r>
              <a:rPr lang="fi-FI" b="1" i="0" dirty="0">
                <a:solidFill>
                  <a:schemeClr val="tx2"/>
                </a:solidFill>
                <a:effectLst/>
                <a:highlight>
                  <a:srgbClr val="FFFFFF"/>
                </a:highlight>
                <a:latin typeface="Lato"/>
                <a:ea typeface="Lato"/>
                <a:cs typeface="Lato"/>
              </a:rPr>
              <a:t>ohjeita</a:t>
            </a:r>
            <a:r>
              <a:rPr lang="fi-FI" b="0" i="0" dirty="0">
                <a:solidFill>
                  <a:srgbClr val="222221"/>
                </a:solidFill>
                <a:effectLst/>
                <a:highlight>
                  <a:srgbClr val="FFFFFF"/>
                </a:highlight>
                <a:latin typeface="Lato"/>
                <a:ea typeface="Lato"/>
                <a:cs typeface="Lato"/>
              </a:rPr>
              <a:t> ja </a:t>
            </a:r>
            <a:r>
              <a:rPr lang="fi-FI" b="1" i="0" dirty="0">
                <a:solidFill>
                  <a:schemeClr val="tx2"/>
                </a:solidFill>
                <a:effectLst/>
                <a:highlight>
                  <a:srgbClr val="FFFFFF"/>
                </a:highlight>
                <a:latin typeface="Lato"/>
                <a:ea typeface="Lato"/>
                <a:cs typeface="Lato"/>
              </a:rPr>
              <a:t>työkaluja</a:t>
            </a:r>
            <a:r>
              <a:rPr lang="fi-FI" b="0" i="0" dirty="0">
                <a:solidFill>
                  <a:srgbClr val="222221"/>
                </a:solidFill>
                <a:effectLst/>
                <a:highlight>
                  <a:srgbClr val="FFFFFF"/>
                </a:highlight>
                <a:latin typeface="Lato"/>
                <a:ea typeface="Lato"/>
                <a:cs typeface="Lato"/>
              </a:rPr>
              <a:t> turvalliseen ja mukavaan digiarkeen.</a:t>
            </a:r>
          </a:p>
          <a:p>
            <a:pPr marL="342900" indent="-342900">
              <a:buClr>
                <a:schemeClr val="tx2"/>
              </a:buClr>
              <a:buSzPct val="120000"/>
              <a:buFont typeface="Arial" panose="020B0604020202020204" pitchFamily="34" charset="0"/>
              <a:buChar char="•"/>
            </a:pPr>
            <a:endParaRPr lang="fi-FI" b="0" i="0" dirty="0">
              <a:solidFill>
                <a:srgbClr val="222221"/>
              </a:solidFill>
              <a:effectLst/>
              <a:highlight>
                <a:srgbClr val="FFFFFF"/>
              </a:highlight>
              <a:latin typeface="Lato" panose="020F0502020204030203" pitchFamily="34" charset="0"/>
            </a:endParaRPr>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a:ea typeface="Lato"/>
                <a:cs typeface="Lato"/>
              </a:rPr>
              <a:t>Sinun ei tarvitse olla </a:t>
            </a:r>
            <a:r>
              <a:rPr lang="fi-FI" b="1" i="0" dirty="0">
                <a:solidFill>
                  <a:schemeClr val="tx2"/>
                </a:solidFill>
                <a:effectLst/>
                <a:highlight>
                  <a:srgbClr val="FFFFFF"/>
                </a:highlight>
                <a:latin typeface="Lato"/>
                <a:ea typeface="Lato"/>
                <a:cs typeface="Lato"/>
              </a:rPr>
              <a:t>digiekspertti</a:t>
            </a:r>
            <a:r>
              <a:rPr lang="fi-FI" b="0" i="0" dirty="0">
                <a:solidFill>
                  <a:srgbClr val="222221"/>
                </a:solidFill>
                <a:effectLst/>
                <a:highlight>
                  <a:srgbClr val="FFFFFF"/>
                </a:highlight>
                <a:latin typeface="Lato"/>
                <a:ea typeface="Lato"/>
                <a:cs typeface="Lato"/>
              </a:rPr>
              <a:t> hyödyntääksesi niitä!</a:t>
            </a:r>
            <a:endParaRPr lang="fi-FI" dirty="0">
              <a:latin typeface="Lato"/>
              <a:ea typeface="Lato"/>
              <a:cs typeface="Lato"/>
            </a:endParaRPr>
          </a:p>
          <a:p>
            <a:endParaRPr lang="fi-FI" dirty="0"/>
          </a:p>
        </p:txBody>
      </p:sp>
      <p:sp>
        <p:nvSpPr>
          <p:cNvPr id="3" name="Otsikko 2">
            <a:extLst>
              <a:ext uri="{FF2B5EF4-FFF2-40B4-BE49-F238E27FC236}">
                <a16:creationId xmlns:a16="http://schemas.microsoft.com/office/drawing/2014/main" id="{6DD7F03D-CDAC-C656-4AEB-D68339BC31F6}"/>
              </a:ext>
            </a:extLst>
          </p:cNvPr>
          <p:cNvSpPr>
            <a:spLocks noGrp="1"/>
          </p:cNvSpPr>
          <p:nvPr>
            <p:ph type="title"/>
          </p:nvPr>
        </p:nvSpPr>
        <p:spPr>
          <a:xfrm>
            <a:off x="686962" y="449943"/>
            <a:ext cx="5892800" cy="1139040"/>
          </a:xfrm>
        </p:spPr>
        <p:txBody>
          <a:bodyPr>
            <a:normAutofit/>
          </a:bodyPr>
          <a:lstStyle/>
          <a:p>
            <a:r>
              <a:rPr lang="fi-FI" sz="4000" err="1">
                <a:solidFill>
                  <a:schemeClr val="tx2"/>
                </a:solidFill>
              </a:rPr>
              <a:t>Huippula</a:t>
            </a:r>
            <a:r>
              <a:rPr lang="fi-FI" sz="4000" dirty="0"/>
              <a:t> kotien tukena</a:t>
            </a:r>
          </a:p>
        </p:txBody>
      </p:sp>
      <p:pic>
        <p:nvPicPr>
          <p:cNvPr id="4" name="Sisällön paikkamerkki 4">
            <a:hlinkClick r:id="rId3"/>
            <a:extLst>
              <a:ext uri="{FF2B5EF4-FFF2-40B4-BE49-F238E27FC236}">
                <a16:creationId xmlns:a16="http://schemas.microsoft.com/office/drawing/2014/main" id="{68130CF7-16A7-44C9-EEC9-1275843724A6}"/>
              </a:ext>
            </a:extLst>
          </p:cNvPr>
          <p:cNvPicPr>
            <a:picLocks noChangeAspect="1"/>
          </p:cNvPicPr>
          <p:nvPr/>
        </p:nvPicPr>
        <p:blipFill>
          <a:blip r:embed="rId4"/>
          <a:srcRect l="23088" r="23830"/>
          <a:stretch/>
        </p:blipFill>
        <p:spPr>
          <a:xfrm>
            <a:off x="6724904" y="-12028"/>
            <a:ext cx="5467096" cy="6870028"/>
          </a:xfrm>
          <a:prstGeom prst="rect">
            <a:avLst/>
          </a:prstGeom>
        </p:spPr>
      </p:pic>
      <p:pic>
        <p:nvPicPr>
          <p:cNvPr id="7" name="Kuva 6" descr="Kuva, joka sisältää kohteen Grafiikka, Fontti, graafinen suunnittelu, logo&#10;&#10;Tekoälyllä luotu sisältö voi olla virheellistä.">
            <a:extLst>
              <a:ext uri="{FF2B5EF4-FFF2-40B4-BE49-F238E27FC236}">
                <a16:creationId xmlns:a16="http://schemas.microsoft.com/office/drawing/2014/main" id="{3C30EE2A-E98E-21FD-37E3-71A3C6AEDC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036" y="6253859"/>
            <a:ext cx="1868907" cy="384549"/>
          </a:xfrm>
          <a:prstGeom prst="rect">
            <a:avLst/>
          </a:prstGeom>
        </p:spPr>
      </p:pic>
    </p:spTree>
    <p:extLst>
      <p:ext uri="{BB962C8B-B14F-4D97-AF65-F5344CB8AC3E}">
        <p14:creationId xmlns:p14="http://schemas.microsoft.com/office/powerpoint/2010/main" val="1871072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2F248F13-DEA9-650B-B7F3-E8EE893627E5}"/>
              </a:ext>
            </a:extLst>
          </p:cNvPr>
          <p:cNvSpPr>
            <a:spLocks noGrp="1"/>
          </p:cNvSpPr>
          <p:nvPr>
            <p:ph idx="1"/>
          </p:nvPr>
        </p:nvSpPr>
        <p:spPr>
          <a:xfrm>
            <a:off x="844863" y="1716794"/>
            <a:ext cx="9523556" cy="4476750"/>
          </a:xfrm>
        </p:spPr>
        <p:txBody>
          <a:bodyPr/>
          <a:lstStyle/>
          <a:p>
            <a:r>
              <a:rPr lang="fi-FI" dirty="0"/>
              <a:t>Palaute tulee Pelastakaa Lapsille</a:t>
            </a:r>
          </a:p>
          <a:p>
            <a:endParaRPr lang="fi-FI" dirty="0"/>
          </a:p>
          <a:p>
            <a:endParaRPr lang="fi-FI" dirty="0"/>
          </a:p>
        </p:txBody>
      </p:sp>
      <p:sp>
        <p:nvSpPr>
          <p:cNvPr id="3" name="Otsikko 2">
            <a:extLst>
              <a:ext uri="{FF2B5EF4-FFF2-40B4-BE49-F238E27FC236}">
                <a16:creationId xmlns:a16="http://schemas.microsoft.com/office/drawing/2014/main" id="{D08AE6B5-0EB0-7332-9BC4-A6C30324D481}"/>
              </a:ext>
            </a:extLst>
          </p:cNvPr>
          <p:cNvSpPr>
            <a:spLocks noGrp="1"/>
          </p:cNvSpPr>
          <p:nvPr>
            <p:ph type="title"/>
          </p:nvPr>
        </p:nvSpPr>
        <p:spPr/>
        <p:txBody>
          <a:bodyPr>
            <a:normAutofit/>
          </a:bodyPr>
          <a:lstStyle/>
          <a:p>
            <a:r>
              <a:rPr lang="fi-FI" sz="4000" dirty="0"/>
              <a:t>Anna meille</a:t>
            </a:r>
            <a:r>
              <a:rPr lang="fi-FI" sz="4000" dirty="0">
                <a:solidFill>
                  <a:schemeClr val="tx2"/>
                </a:solidFill>
              </a:rPr>
              <a:t> palautetta!</a:t>
            </a:r>
          </a:p>
        </p:txBody>
      </p:sp>
      <p:pic>
        <p:nvPicPr>
          <p:cNvPr id="4" name="Kuva 3">
            <a:extLst>
              <a:ext uri="{FF2B5EF4-FFF2-40B4-BE49-F238E27FC236}">
                <a16:creationId xmlns:a16="http://schemas.microsoft.com/office/drawing/2014/main" id="{E3117704-64C1-B5BB-A53D-EB8A7868502B}"/>
              </a:ext>
            </a:extLst>
          </p:cNvPr>
          <p:cNvPicPr>
            <a:picLocks noChangeAspect="1"/>
          </p:cNvPicPr>
          <p:nvPr/>
        </p:nvPicPr>
        <p:blipFill>
          <a:blip r:embed="rId3"/>
          <a:stretch>
            <a:fillRect/>
          </a:stretch>
        </p:blipFill>
        <p:spPr>
          <a:xfrm>
            <a:off x="6512712" y="-11044"/>
            <a:ext cx="5679288" cy="6870935"/>
          </a:xfrm>
          <a:prstGeom prst="rect">
            <a:avLst/>
          </a:prstGeom>
        </p:spPr>
      </p:pic>
      <p:pic>
        <p:nvPicPr>
          <p:cNvPr id="6" name="Kuva 5" descr="Kuva, joka sisältää kohteen Grafiikka, Fontti, graafinen suunnittelu, logo&#10;&#10;Tekoälyllä luotu sisältö voi olla virheellistä.">
            <a:extLst>
              <a:ext uri="{FF2B5EF4-FFF2-40B4-BE49-F238E27FC236}">
                <a16:creationId xmlns:a16="http://schemas.microsoft.com/office/drawing/2014/main" id="{B8B26BEE-36C5-EC53-AD3A-482F35A62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733" y="6222136"/>
            <a:ext cx="1552566" cy="319458"/>
          </a:xfrm>
          <a:prstGeom prst="rect">
            <a:avLst/>
          </a:prstGeom>
        </p:spPr>
      </p:pic>
      <p:pic>
        <p:nvPicPr>
          <p:cNvPr id="5" name="Kuva 4" descr="Kuva, joka sisältää kohteen kuvio, Grafiikka, pikseli, muotoilu&#10;&#10;Tekoälyllä luotu sisältö voi olla virheellistä.">
            <a:extLst>
              <a:ext uri="{FF2B5EF4-FFF2-40B4-BE49-F238E27FC236}">
                <a16:creationId xmlns:a16="http://schemas.microsoft.com/office/drawing/2014/main" id="{0B3B182F-8A05-A118-F4D3-70F83B2A90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000" y="2196668"/>
            <a:ext cx="2454435" cy="2811877"/>
          </a:xfrm>
          <a:prstGeom prst="rect">
            <a:avLst/>
          </a:prstGeom>
        </p:spPr>
      </p:pic>
      <p:sp>
        <p:nvSpPr>
          <p:cNvPr id="7" name="Tekstiruutu 6">
            <a:extLst>
              <a:ext uri="{FF2B5EF4-FFF2-40B4-BE49-F238E27FC236}">
                <a16:creationId xmlns:a16="http://schemas.microsoft.com/office/drawing/2014/main" id="{02E8D014-A936-E0EC-0FBD-13C7A23B6193}"/>
              </a:ext>
            </a:extLst>
          </p:cNvPr>
          <p:cNvSpPr txBox="1"/>
          <p:nvPr/>
        </p:nvSpPr>
        <p:spPr>
          <a:xfrm>
            <a:off x="958000" y="4856733"/>
            <a:ext cx="3877398" cy="646331"/>
          </a:xfrm>
          <a:prstGeom prst="rect">
            <a:avLst/>
          </a:prstGeom>
          <a:noFill/>
        </p:spPr>
        <p:txBody>
          <a:bodyPr wrap="square" rtlCol="0">
            <a:spAutoFit/>
          </a:bodyPr>
          <a:lstStyle/>
          <a:p>
            <a:pPr algn="l"/>
            <a:r>
              <a:rPr lang="fi-FI" dirty="0">
                <a:solidFill>
                  <a:srgbClr val="FF0000"/>
                </a:solidFill>
                <a:hlinkClick r:id="rId6"/>
              </a:rPr>
              <a:t>https://link.webropolsurveys.com/S/A8DE351FF31D9165</a:t>
            </a:r>
            <a:endParaRPr lang="fi-FI" dirty="0">
              <a:solidFill>
                <a:srgbClr val="FF0000"/>
              </a:solidFill>
            </a:endParaRPr>
          </a:p>
        </p:txBody>
      </p:sp>
    </p:spTree>
    <p:extLst>
      <p:ext uri="{BB962C8B-B14F-4D97-AF65-F5344CB8AC3E}">
        <p14:creationId xmlns:p14="http://schemas.microsoft.com/office/powerpoint/2010/main" val="3785841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FDD13B8C-52C1-F809-EB34-D75FBACB6B67}"/>
              </a:ext>
            </a:extLst>
          </p:cNvPr>
          <p:cNvPicPr preferRelativeResize="0">
            <a:picLocks noGrp="1" noChangeAspect="1"/>
          </p:cNvPicPr>
          <p:nvPr>
            <p:ph idx="1"/>
          </p:nvPr>
        </p:nvPicPr>
        <p:blipFill>
          <a:blip r:embed="rId3">
            <a:extLst>
              <a:ext uri="{28A0092B-C50C-407E-A947-70E740481C1C}">
                <a14:useLocalDpi xmlns:a14="http://schemas.microsoft.com/office/drawing/2010/main" val="0"/>
              </a:ext>
            </a:extLst>
          </a:blip>
          <a:srcRect t="2272" b="2272"/>
          <a:stretch/>
        </p:blipFill>
        <p:spPr>
          <a:xfrm>
            <a:off x="-54164" y="0"/>
            <a:ext cx="12300327" cy="6971799"/>
          </a:xfrm>
          <a:noFill/>
          <a:ln>
            <a:noFill/>
          </a:ln>
        </p:spPr>
      </p:pic>
      <p:sp>
        <p:nvSpPr>
          <p:cNvPr id="6" name="Tekstiruutu 5">
            <a:extLst>
              <a:ext uri="{FF2B5EF4-FFF2-40B4-BE49-F238E27FC236}">
                <a16:creationId xmlns:a16="http://schemas.microsoft.com/office/drawing/2014/main" id="{C0868F59-03FF-ADCB-4E95-283578D1B38B}"/>
              </a:ext>
            </a:extLst>
          </p:cNvPr>
          <p:cNvSpPr txBox="1"/>
          <p:nvPr/>
        </p:nvSpPr>
        <p:spPr>
          <a:xfrm>
            <a:off x="9555481" y="6455229"/>
            <a:ext cx="45719" cy="0"/>
          </a:xfrm>
          <a:prstGeom prst="rect">
            <a:avLst/>
          </a:prstGeom>
          <a:solidFill>
            <a:schemeClr val="accent1"/>
          </a:solidFill>
        </p:spPr>
        <p:txBody>
          <a:bodyPr wrap="square" rtlCol="0">
            <a:spAutoFit/>
          </a:bodyPr>
          <a:lstStyle/>
          <a:p>
            <a:pPr algn="l"/>
            <a:endParaRPr lang="fi-FI">
              <a:solidFill>
                <a:schemeClr val="bg1"/>
              </a:solidFill>
            </a:endParaRPr>
          </a:p>
        </p:txBody>
      </p:sp>
    </p:spTree>
    <p:extLst>
      <p:ext uri="{BB962C8B-B14F-4D97-AF65-F5344CB8AC3E}">
        <p14:creationId xmlns:p14="http://schemas.microsoft.com/office/powerpoint/2010/main" val="375157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7E6270CF-F19A-F4EC-FB0A-F2E760E2A5EC}"/>
              </a:ext>
            </a:extLst>
          </p:cNvPr>
          <p:cNvSpPr>
            <a:spLocks noGrp="1"/>
          </p:cNvSpPr>
          <p:nvPr>
            <p:ph idx="1"/>
          </p:nvPr>
        </p:nvSpPr>
        <p:spPr>
          <a:xfrm>
            <a:off x="833820" y="1716796"/>
            <a:ext cx="8545707" cy="4554053"/>
          </a:xfrm>
        </p:spPr>
        <p:txBody>
          <a:bodyPr vert="horz" lIns="91440" tIns="45720" rIns="91440" bIns="45720" rtlCol="0" anchor="t">
            <a:normAutofit lnSpcReduction="10000"/>
          </a:bodyPr>
          <a:lstStyle/>
          <a:p>
            <a:r>
              <a:rPr lang="fi-FI" sz="2800" b="1" dirty="0">
                <a:ea typeface="Lato"/>
                <a:cs typeface="Lato"/>
              </a:rPr>
              <a:t>Digitaalinen media voivat tarjota lapselle paljon hyvää:</a:t>
            </a:r>
          </a:p>
          <a:p>
            <a:pPr marL="342900" indent="-342900">
              <a:buClr>
                <a:srgbClr val="A51414"/>
              </a:buClr>
              <a:buSzPct val="120000"/>
              <a:buFont typeface="Arial" panose="020B0604020202020204" pitchFamily="34" charset="0"/>
              <a:buChar char="•"/>
              <a:defRPr/>
            </a:pPr>
            <a:endParaRPr lang="fi-FI" sz="2000" dirty="0">
              <a:solidFill>
                <a:srgbClr val="000000"/>
              </a:solidFill>
              <a:latin typeface="Lato"/>
              <a:ea typeface="Lato"/>
              <a:cs typeface="Lato"/>
            </a:endParaRPr>
          </a:p>
          <a:p>
            <a:pPr marL="342900" marR="0" lvl="0" indent="-342900" algn="l" defTabSz="914400">
              <a:lnSpc>
                <a:spcPct val="12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solidFill>
                <a:effectLst/>
                <a:uLnTx/>
                <a:uFillTx/>
                <a:latin typeface="Lato"/>
                <a:ea typeface="Lato"/>
                <a:cs typeface="Lato"/>
              </a:rPr>
              <a:t>Uusien tietojen ja taitojen oppimista</a:t>
            </a:r>
            <a:endParaRPr lang="fi-FI" sz="2200" dirty="0"/>
          </a:p>
          <a:p>
            <a:pPr marL="342900" marR="0" lvl="0" indent="-342900" algn="l" defTabSz="914400" rtl="0" eaLnBrk="1" fontAlgn="auto" latinLnBrk="0" hangingPunct="1">
              <a:lnSpc>
                <a:spcPct val="12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solidFill>
                <a:effectLst/>
                <a:uLnTx/>
                <a:uFillTx/>
                <a:latin typeface="Lato"/>
                <a:ea typeface="Lato"/>
                <a:cs typeface="Lato"/>
              </a:rPr>
              <a:t>Yhteydenpitoa </a:t>
            </a:r>
            <a:endParaRPr lang="fi-FI" sz="2200" b="0" i="0" u="none" strike="noStrike" kern="1200" cap="none" spc="0" normalizeH="0" baseline="0" noProof="0" dirty="0">
              <a:ln>
                <a:noFill/>
              </a:ln>
              <a:solidFill>
                <a:srgbClr val="000000"/>
              </a:solidFill>
              <a:effectLst/>
              <a:uLnTx/>
              <a:uFillTx/>
              <a:latin typeface="Lato"/>
              <a:ea typeface="Lato"/>
              <a:cs typeface="Lato"/>
            </a:endParaRPr>
          </a:p>
          <a:p>
            <a:pPr marL="342900" marR="0" lvl="0" indent="-342900" algn="l" defTabSz="914400" rtl="0" eaLnBrk="1" fontAlgn="auto" latinLnBrk="0" hangingPunct="1">
              <a:lnSpc>
                <a:spcPct val="12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hueOff val="0"/>
                    <a:satOff val="0"/>
                    <a:lumOff val="0"/>
                    <a:alphaOff val="0"/>
                  </a:srgbClr>
                </a:solidFill>
                <a:effectLst/>
                <a:uLnTx/>
                <a:uFillTx/>
                <a:latin typeface="Lato"/>
                <a:ea typeface="+mn-ea"/>
                <a:cs typeface="+mn-cs"/>
              </a:rPr>
              <a:t>Kavereita, </a:t>
            </a:r>
            <a:r>
              <a:rPr kumimoji="0" lang="fi-FI" sz="2200" b="0" i="0" u="none" strike="noStrike" kern="1200" cap="none" spc="0" normalizeH="0" baseline="0" noProof="0" dirty="0">
                <a:ln>
                  <a:noFill/>
                </a:ln>
                <a:solidFill>
                  <a:srgbClr val="000000"/>
                </a:solidFill>
                <a:effectLst/>
                <a:uLnTx/>
                <a:uFillTx/>
                <a:latin typeface="Lato"/>
                <a:ea typeface="Lato"/>
                <a:cs typeface="Lato"/>
              </a:rPr>
              <a:t>yhteisöjä ja yhdessä tekemistä</a:t>
            </a:r>
            <a:endParaRPr lang="fi-FI" sz="2200" b="0" i="0" u="none" strike="noStrike" kern="1200" cap="none" spc="0" normalizeH="0" baseline="0" noProof="0" dirty="0">
              <a:ln>
                <a:noFill/>
              </a:ln>
              <a:solidFill>
                <a:srgbClr val="000000"/>
              </a:solidFill>
              <a:effectLst/>
              <a:uLnTx/>
              <a:uFillTx/>
              <a:latin typeface="Lato"/>
              <a:ea typeface="Lato"/>
              <a:cs typeface="Lato"/>
            </a:endParaRPr>
          </a:p>
          <a:p>
            <a:pPr marL="342900" marR="0" lvl="0" indent="-342900" algn="l" defTabSz="914400" rtl="0" eaLnBrk="1" fontAlgn="auto" latinLnBrk="0" hangingPunct="1">
              <a:lnSpc>
                <a:spcPct val="13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hueOff val="0"/>
                    <a:satOff val="0"/>
                    <a:lumOff val="0"/>
                    <a:alphaOff val="0"/>
                  </a:srgbClr>
                </a:solidFill>
                <a:effectLst/>
                <a:uLnTx/>
                <a:uFillTx/>
                <a:latin typeface="Lato"/>
                <a:ea typeface="+mn-ea"/>
                <a:cs typeface="+mn-cs"/>
              </a:rPr>
              <a:t>Viihtymistä sekä yhteisiä elämyksiä</a:t>
            </a:r>
            <a:endParaRPr kumimoji="0" lang="fi-FI" sz="2200" b="0" i="0" u="none" strike="noStrike" kern="1200" cap="none" spc="0" normalizeH="0" baseline="0" noProof="0" dirty="0">
              <a:ln>
                <a:noFill/>
              </a:ln>
              <a:solidFill>
                <a:srgbClr val="000000">
                  <a:hueOff val="0"/>
                  <a:satOff val="0"/>
                  <a:lumOff val="0"/>
                  <a:alphaOff val="0"/>
                </a:srgbClr>
              </a:solidFill>
              <a:effectLst/>
              <a:uLnTx/>
              <a:uFillTx/>
              <a:latin typeface="Lato"/>
              <a:ea typeface="Lato"/>
              <a:cs typeface="Lato"/>
            </a:endParaRPr>
          </a:p>
          <a:p>
            <a:pPr marL="342900" marR="0" lvl="0" indent="-342900" algn="l" defTabSz="914400" rtl="0" eaLnBrk="1" fontAlgn="auto" latinLnBrk="0" hangingPunct="1">
              <a:lnSpc>
                <a:spcPct val="13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solidFill>
                <a:effectLst/>
                <a:uLnTx/>
                <a:uFillTx/>
                <a:latin typeface="Lato"/>
                <a:ea typeface="Lato"/>
                <a:cs typeface="Lato"/>
              </a:rPr>
              <a:t>Mahdollisuuden opetella digitaalisessa yhteiskunnassa toimimista</a:t>
            </a:r>
            <a:endParaRPr kumimoji="0" lang="fi-FI" sz="2200" b="0" i="0" u="none" strike="noStrike" kern="1200" cap="none" spc="0" normalizeH="0" baseline="0" noProof="0" dirty="0">
              <a:ln>
                <a:noFill/>
              </a:ln>
              <a:solidFill>
                <a:srgbClr val="000000"/>
              </a:solidFill>
              <a:effectLst/>
              <a:uLnTx/>
              <a:uFillTx/>
              <a:latin typeface="Lato"/>
            </a:endParaRPr>
          </a:p>
          <a:p>
            <a:pPr marL="342900" marR="0" lvl="0" indent="-342900" algn="l" defTabSz="914400" rtl="0" eaLnBrk="1" fontAlgn="auto" latinLnBrk="0" hangingPunct="1">
              <a:lnSpc>
                <a:spcPct val="130000"/>
              </a:lnSpc>
              <a:spcBef>
                <a:spcPts val="0"/>
              </a:spcBef>
              <a:spcAft>
                <a:spcPts val="0"/>
              </a:spcAft>
              <a:buClr>
                <a:srgbClr val="A51414"/>
              </a:buClr>
              <a:buSzPct val="120000"/>
              <a:buFont typeface="Arial" panose="020B0604020202020204" pitchFamily="34" charset="0"/>
              <a:buChar char="•"/>
              <a:tabLst/>
              <a:defRPr/>
            </a:pPr>
            <a:r>
              <a:rPr kumimoji="0" lang="fi-FI" sz="2200" b="0" i="0" u="none" strike="noStrike" kern="1200" cap="none" spc="0" normalizeH="0" baseline="0" noProof="0" dirty="0">
                <a:ln>
                  <a:noFill/>
                </a:ln>
                <a:solidFill>
                  <a:srgbClr val="000000"/>
                </a:solidFill>
                <a:effectLst/>
                <a:uLnTx/>
                <a:uFillTx/>
                <a:latin typeface="Lato"/>
                <a:ea typeface="Lato"/>
                <a:cs typeface="Lato"/>
              </a:rPr>
              <a:t>Luovuuden harjoittelua</a:t>
            </a:r>
            <a:r>
              <a:rPr lang="fi-FI" sz="2200" dirty="0">
                <a:solidFill>
                  <a:srgbClr val="000000"/>
                </a:solidFill>
                <a:latin typeface="Lato"/>
                <a:ea typeface="Lato"/>
                <a:cs typeface="Lato"/>
              </a:rPr>
              <a:t>.</a:t>
            </a:r>
            <a:endParaRPr lang="fi-FI" sz="2200" b="0" i="0" u="none" strike="noStrike" kern="1200" cap="none" spc="0" normalizeH="0" baseline="0" noProof="0" dirty="0">
              <a:ln>
                <a:noFill/>
              </a:ln>
              <a:solidFill>
                <a:srgbClr val="000000"/>
              </a:solidFill>
              <a:effectLst/>
              <a:uLnTx/>
              <a:uFillTx/>
              <a:latin typeface="Lato"/>
              <a:ea typeface="Lato"/>
              <a:cs typeface="Lato"/>
            </a:endParaRPr>
          </a:p>
          <a:p>
            <a:pPr marL="342900" marR="0" lvl="0" indent="-342900" algn="l" defTabSz="914400" rtl="0" eaLnBrk="1" fontAlgn="auto" latinLnBrk="0" hangingPunct="1">
              <a:lnSpc>
                <a:spcPct val="130000"/>
              </a:lnSpc>
              <a:spcBef>
                <a:spcPts val="0"/>
              </a:spcBef>
              <a:spcAft>
                <a:spcPts val="0"/>
              </a:spcAft>
              <a:buClr>
                <a:srgbClr val="A51414"/>
              </a:buClr>
              <a:buSzPct val="120000"/>
              <a:buFont typeface="Arial" panose="020B0604020202020204" pitchFamily="34" charset="0"/>
              <a:buChar char="•"/>
              <a:tabLst/>
              <a:defRPr/>
            </a:pPr>
            <a:endParaRPr lang="fi-FI" sz="2200" dirty="0">
              <a:solidFill>
                <a:srgbClr val="000000"/>
              </a:solidFill>
              <a:latin typeface="Lato"/>
            </a:endParaRPr>
          </a:p>
          <a:p>
            <a:pPr marR="0" lvl="0" algn="l" defTabSz="914400" rtl="0" eaLnBrk="1" fontAlgn="auto" latinLnBrk="0" hangingPunct="1">
              <a:lnSpc>
                <a:spcPct val="130000"/>
              </a:lnSpc>
              <a:spcBef>
                <a:spcPts val="0"/>
              </a:spcBef>
              <a:spcAft>
                <a:spcPts val="0"/>
              </a:spcAft>
              <a:buClr>
                <a:srgbClr val="A51414"/>
              </a:buClr>
              <a:buSzPct val="120000"/>
              <a:tabLst/>
              <a:defRPr/>
            </a:pPr>
            <a:r>
              <a:rPr lang="fi-FI" sz="2200" b="1" dirty="0">
                <a:solidFill>
                  <a:srgbClr val="000000"/>
                </a:solidFill>
                <a:latin typeface="Lato"/>
                <a:ea typeface="Lato"/>
                <a:cs typeface="Lato"/>
              </a:rPr>
              <a:t>             	</a:t>
            </a:r>
            <a:endParaRPr lang="fi-FI" sz="2200" b="1" dirty="0">
              <a:ea typeface="Lato"/>
              <a:cs typeface="Lato"/>
            </a:endParaRPr>
          </a:p>
        </p:txBody>
      </p:sp>
      <p:sp>
        <p:nvSpPr>
          <p:cNvPr id="3" name="Otsikko 2">
            <a:extLst>
              <a:ext uri="{FF2B5EF4-FFF2-40B4-BE49-F238E27FC236}">
                <a16:creationId xmlns:a16="http://schemas.microsoft.com/office/drawing/2014/main" id="{2C813B4A-E162-CE7D-B984-C6940F2D77EF}"/>
              </a:ext>
            </a:extLst>
          </p:cNvPr>
          <p:cNvSpPr>
            <a:spLocks noGrp="1"/>
          </p:cNvSpPr>
          <p:nvPr>
            <p:ph type="title"/>
          </p:nvPr>
        </p:nvSpPr>
        <p:spPr/>
        <p:txBody>
          <a:bodyPr/>
          <a:lstStyle/>
          <a:p>
            <a:r>
              <a:rPr lang="fi-FI" sz="4000" dirty="0"/>
              <a:t>Panosta lapsen diginkäytössä </a:t>
            </a:r>
            <a:r>
              <a:rPr lang="fi-FI" sz="4000" dirty="0">
                <a:solidFill>
                  <a:schemeClr val="tx2"/>
                </a:solidFill>
              </a:rPr>
              <a:t>hyvään!</a:t>
            </a:r>
          </a:p>
        </p:txBody>
      </p:sp>
      <p:pic>
        <p:nvPicPr>
          <p:cNvPr id="5" name="Kuva 4" descr="Hehkulamppu ja hammaspyörä tasaisella täytöllä">
            <a:extLst>
              <a:ext uri="{FF2B5EF4-FFF2-40B4-BE49-F238E27FC236}">
                <a16:creationId xmlns:a16="http://schemas.microsoft.com/office/drawing/2014/main" id="{E23A91E6-C705-D177-261F-956762E5E3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65816" y="2230113"/>
            <a:ext cx="914400" cy="914400"/>
          </a:xfrm>
          <a:prstGeom prst="rect">
            <a:avLst/>
          </a:prstGeom>
        </p:spPr>
      </p:pic>
      <p:sp>
        <p:nvSpPr>
          <p:cNvPr id="6" name="Suorakulmio: Pyöristetyt kulmat 5">
            <a:extLst>
              <a:ext uri="{FF2B5EF4-FFF2-40B4-BE49-F238E27FC236}">
                <a16:creationId xmlns:a16="http://schemas.microsoft.com/office/drawing/2014/main" id="{E93EEACC-90C0-5F9A-778F-8429E3E30B42}"/>
              </a:ext>
            </a:extLst>
          </p:cNvPr>
          <p:cNvSpPr/>
          <p:nvPr/>
        </p:nvSpPr>
        <p:spPr>
          <a:xfrm>
            <a:off x="9299391" y="2029109"/>
            <a:ext cx="2175115" cy="2530219"/>
          </a:xfrm>
          <a:prstGeom prst="roundRect">
            <a:avLst/>
          </a:prstGeom>
          <a:no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D47A454B-ECF8-618B-B105-8437A03357AA}"/>
              </a:ext>
            </a:extLst>
          </p:cNvPr>
          <p:cNvSpPr txBox="1"/>
          <p:nvPr/>
        </p:nvSpPr>
        <p:spPr>
          <a:xfrm>
            <a:off x="9617338" y="3267145"/>
            <a:ext cx="1411356" cy="1169551"/>
          </a:xfrm>
          <a:prstGeom prst="rect">
            <a:avLst/>
          </a:prstGeom>
          <a:noFill/>
        </p:spPr>
        <p:txBody>
          <a:bodyPr wrap="square" rtlCol="0">
            <a:spAutoFit/>
          </a:bodyPr>
          <a:lstStyle/>
          <a:p>
            <a:pPr algn="ctr"/>
            <a:r>
              <a:rPr lang="fi-FI" sz="1400" b="1" dirty="0">
                <a:solidFill>
                  <a:srgbClr val="000000"/>
                </a:solidFill>
                <a:latin typeface="Lato"/>
              </a:rPr>
              <a:t>Vältä</a:t>
            </a:r>
            <a:r>
              <a:rPr kumimoji="0" lang="fi-FI" sz="1400" b="1" i="0" u="none" strike="noStrike" kern="1200" cap="none" spc="0" normalizeH="0" baseline="0" noProof="0" dirty="0">
                <a:ln>
                  <a:noFill/>
                </a:ln>
                <a:solidFill>
                  <a:srgbClr val="000000"/>
                </a:solidFill>
                <a:effectLst/>
                <a:uLnTx/>
                <a:uFillTx/>
                <a:latin typeface="Lato"/>
              </a:rPr>
              <a:t> liian koukuttavaa ja ikätasolle sopimatonta sisältöä</a:t>
            </a:r>
            <a:endParaRPr lang="fi-FI" sz="1400" dirty="0">
              <a:solidFill>
                <a:schemeClr val="bg1"/>
              </a:solidFill>
            </a:endParaRPr>
          </a:p>
        </p:txBody>
      </p:sp>
      <p:sp>
        <p:nvSpPr>
          <p:cNvPr id="4" name="Suorakulmio 3">
            <a:extLst>
              <a:ext uri="{FF2B5EF4-FFF2-40B4-BE49-F238E27FC236}">
                <a16:creationId xmlns:a16="http://schemas.microsoft.com/office/drawing/2014/main" id="{E7883ED2-79B3-F156-B31E-7209B8AEA005}"/>
              </a:ext>
            </a:extLst>
          </p:cNvPr>
          <p:cNvSpPr/>
          <p:nvPr/>
        </p:nvSpPr>
        <p:spPr>
          <a:xfrm>
            <a:off x="10360152" y="6281892"/>
            <a:ext cx="1320219" cy="4345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a:extLst>
              <a:ext uri="{FF2B5EF4-FFF2-40B4-BE49-F238E27FC236}">
                <a16:creationId xmlns:a16="http://schemas.microsoft.com/office/drawing/2014/main" id="{28D92319-6AE5-6B69-97B4-BA5BD72E5698}"/>
              </a:ext>
            </a:extLst>
          </p:cNvPr>
          <p:cNvPicPr>
            <a:picLocks noChangeAspect="1"/>
          </p:cNvPicPr>
          <p:nvPr/>
        </p:nvPicPr>
        <p:blipFill>
          <a:blip r:embed="rId4"/>
          <a:stretch>
            <a:fillRect/>
          </a:stretch>
        </p:blipFill>
        <p:spPr>
          <a:xfrm>
            <a:off x="9865816" y="6332405"/>
            <a:ext cx="1853345" cy="384081"/>
          </a:xfrm>
          <a:prstGeom prst="rect">
            <a:avLst/>
          </a:prstGeom>
        </p:spPr>
      </p:pic>
    </p:spTree>
    <p:extLst>
      <p:ext uri="{BB962C8B-B14F-4D97-AF65-F5344CB8AC3E}">
        <p14:creationId xmlns:p14="http://schemas.microsoft.com/office/powerpoint/2010/main" val="886738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E5495CDF-C760-6EA2-8DDD-E7CFA01F464D}"/>
              </a:ext>
            </a:extLst>
          </p:cNvPr>
          <p:cNvSpPr>
            <a:spLocks noGrp="1"/>
          </p:cNvSpPr>
          <p:nvPr>
            <p:ph type="title"/>
          </p:nvPr>
        </p:nvSpPr>
        <p:spPr>
          <a:xfrm>
            <a:off x="817589" y="406400"/>
            <a:ext cx="10997039" cy="1080983"/>
          </a:xfrm>
        </p:spPr>
        <p:txBody>
          <a:bodyPr anchor="ctr">
            <a:normAutofit/>
          </a:bodyPr>
          <a:lstStyle/>
          <a:p>
            <a:pPr fontAlgn="base">
              <a:spcAft>
                <a:spcPts val="2400"/>
              </a:spcAft>
              <a:buClr>
                <a:srgbClr val="C00000"/>
              </a:buClr>
              <a:buSzPct val="150000"/>
            </a:pPr>
            <a:r>
              <a:rPr lang="fi-FI" sz="5400">
                <a:solidFill>
                  <a:schemeClr val="tx2"/>
                </a:solidFill>
              </a:rPr>
              <a:t>Muista suosittujen sovellusten </a:t>
            </a:r>
            <a:r>
              <a:rPr lang="fi-FI" sz="5400"/>
              <a:t>ikärajat</a:t>
            </a:r>
          </a:p>
        </p:txBody>
      </p:sp>
      <p:pic>
        <p:nvPicPr>
          <p:cNvPr id="1028" name="Picture 4" descr="Tiktok Icon PNGs for Free Download">
            <a:extLst>
              <a:ext uri="{FF2B5EF4-FFF2-40B4-BE49-F238E27FC236}">
                <a16:creationId xmlns:a16="http://schemas.microsoft.com/office/drawing/2014/main" id="{3301B51C-8194-CCF8-56C8-A09CFF588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18" y="1512492"/>
            <a:ext cx="1844448" cy="18444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napchat logo png, Snapchat icon transparent png 18930704 PNG">
            <a:extLst>
              <a:ext uri="{FF2B5EF4-FFF2-40B4-BE49-F238E27FC236}">
                <a16:creationId xmlns:a16="http://schemas.microsoft.com/office/drawing/2014/main" id="{5C6B4A3A-DE7F-A7A1-FAF6-B9053DB79E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065" t="18399" r="16315" b="16342"/>
          <a:stretch/>
        </p:blipFill>
        <p:spPr bwMode="auto">
          <a:xfrm>
            <a:off x="6325925" y="1455313"/>
            <a:ext cx="1902110" cy="189160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CF760A2-6E43-9975-4975-C77EC4795A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36594" y="1496923"/>
            <a:ext cx="1626469" cy="162646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Youtube logo png, Youtube logo transparent png, Youtube icon transparent  free png 23986480 PNG">
            <a:extLst>
              <a:ext uri="{FF2B5EF4-FFF2-40B4-BE49-F238E27FC236}">
                <a16:creationId xmlns:a16="http://schemas.microsoft.com/office/drawing/2014/main" id="{4801F614-91ED-4E70-FB3E-8A18B213E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89" y="3763525"/>
            <a:ext cx="2291937" cy="229193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facebook logo png, facebook icon transparent png 18930476 PNG">
            <a:extLst>
              <a:ext uri="{FF2B5EF4-FFF2-40B4-BE49-F238E27FC236}">
                <a16:creationId xmlns:a16="http://schemas.microsoft.com/office/drawing/2014/main" id="{7A6A1908-5586-1876-B369-D85D280A9F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1008" y="3432933"/>
            <a:ext cx="2935802" cy="293580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png, discord icon transparent png 18930718 PNG">
            <a:extLst>
              <a:ext uri="{FF2B5EF4-FFF2-40B4-BE49-F238E27FC236}">
                <a16:creationId xmlns:a16="http://schemas.microsoft.com/office/drawing/2014/main" id="{D8F3DCF4-0B52-E868-3DBB-D3FDA04C32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8291" y="3472145"/>
            <a:ext cx="2857378" cy="285737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73A2B3A6-C531-BFB5-2F12-7B917009D0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36594" y="3951928"/>
            <a:ext cx="1760942" cy="1760942"/>
          </a:xfrm>
          <a:prstGeom prst="rect">
            <a:avLst/>
          </a:prstGeom>
          <a:noFill/>
          <a:extLst>
            <a:ext uri="{909E8E84-426E-40DD-AFC4-6F175D3DCCD1}">
              <a14:hiddenFill xmlns:a14="http://schemas.microsoft.com/office/drawing/2010/main">
                <a:solidFill>
                  <a:srgbClr val="FFFFFF"/>
                </a:solidFill>
              </a14:hiddenFill>
            </a:ext>
          </a:extLst>
        </p:spPr>
      </p:pic>
      <p:sp>
        <p:nvSpPr>
          <p:cNvPr id="6" name="Tekstiruutu 5">
            <a:extLst>
              <a:ext uri="{FF2B5EF4-FFF2-40B4-BE49-F238E27FC236}">
                <a16:creationId xmlns:a16="http://schemas.microsoft.com/office/drawing/2014/main" id="{F86430F8-7F19-592E-59CB-914EC4E68699}"/>
              </a:ext>
            </a:extLst>
          </p:cNvPr>
          <p:cNvSpPr txBox="1"/>
          <p:nvPr/>
        </p:nvSpPr>
        <p:spPr>
          <a:xfrm>
            <a:off x="1071470" y="3314843"/>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WhatsApp 13v</a:t>
            </a:r>
          </a:p>
        </p:txBody>
      </p:sp>
      <p:sp>
        <p:nvSpPr>
          <p:cNvPr id="7" name="Tekstiruutu 6">
            <a:extLst>
              <a:ext uri="{FF2B5EF4-FFF2-40B4-BE49-F238E27FC236}">
                <a16:creationId xmlns:a16="http://schemas.microsoft.com/office/drawing/2014/main" id="{556E90D2-4698-DAAF-033F-8D8B9475DCCD}"/>
              </a:ext>
            </a:extLst>
          </p:cNvPr>
          <p:cNvSpPr txBox="1"/>
          <p:nvPr/>
        </p:nvSpPr>
        <p:spPr>
          <a:xfrm>
            <a:off x="3621950" y="3320361"/>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err="1">
                <a:ln>
                  <a:noFill/>
                </a:ln>
                <a:solidFill>
                  <a:sysClr val="windowText" lastClr="000000"/>
                </a:solidFill>
                <a:effectLst/>
                <a:uLnTx/>
                <a:uFillTx/>
                <a:latin typeface="Oswald Medium"/>
                <a:ea typeface="+mn-ea"/>
                <a:cs typeface="+mn-cs"/>
              </a:rPr>
              <a:t>TikTok</a:t>
            </a: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 13v</a:t>
            </a:r>
          </a:p>
        </p:txBody>
      </p:sp>
      <p:sp>
        <p:nvSpPr>
          <p:cNvPr id="8" name="Tekstiruutu 7">
            <a:extLst>
              <a:ext uri="{FF2B5EF4-FFF2-40B4-BE49-F238E27FC236}">
                <a16:creationId xmlns:a16="http://schemas.microsoft.com/office/drawing/2014/main" id="{58F0753B-B316-3CD5-65F7-EF254E8EEB57}"/>
              </a:ext>
            </a:extLst>
          </p:cNvPr>
          <p:cNvSpPr txBox="1"/>
          <p:nvPr/>
        </p:nvSpPr>
        <p:spPr>
          <a:xfrm>
            <a:off x="6414144" y="3289782"/>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Snapchat 13v</a:t>
            </a:r>
          </a:p>
        </p:txBody>
      </p:sp>
      <p:sp>
        <p:nvSpPr>
          <p:cNvPr id="10" name="Tekstiruutu 9">
            <a:extLst>
              <a:ext uri="{FF2B5EF4-FFF2-40B4-BE49-F238E27FC236}">
                <a16:creationId xmlns:a16="http://schemas.microsoft.com/office/drawing/2014/main" id="{C4E2167B-E17A-9282-E95D-AC1432BBFBE1}"/>
              </a:ext>
            </a:extLst>
          </p:cNvPr>
          <p:cNvSpPr txBox="1"/>
          <p:nvPr/>
        </p:nvSpPr>
        <p:spPr>
          <a:xfrm>
            <a:off x="8902120" y="3272944"/>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Instagram 13v</a:t>
            </a:r>
          </a:p>
        </p:txBody>
      </p:sp>
      <p:sp>
        <p:nvSpPr>
          <p:cNvPr id="11" name="Tekstiruutu 10">
            <a:extLst>
              <a:ext uri="{FF2B5EF4-FFF2-40B4-BE49-F238E27FC236}">
                <a16:creationId xmlns:a16="http://schemas.microsoft.com/office/drawing/2014/main" id="{6E06FD53-14B3-8CB1-F73C-DF53083F0629}"/>
              </a:ext>
            </a:extLst>
          </p:cNvPr>
          <p:cNvSpPr txBox="1"/>
          <p:nvPr/>
        </p:nvSpPr>
        <p:spPr>
          <a:xfrm>
            <a:off x="966401" y="5889728"/>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YouTube 13v</a:t>
            </a:r>
          </a:p>
        </p:txBody>
      </p:sp>
      <p:sp>
        <p:nvSpPr>
          <p:cNvPr id="12" name="Tekstiruutu 11">
            <a:extLst>
              <a:ext uri="{FF2B5EF4-FFF2-40B4-BE49-F238E27FC236}">
                <a16:creationId xmlns:a16="http://schemas.microsoft.com/office/drawing/2014/main" id="{0B5DC343-4D4B-0B90-7CAD-29F894056929}"/>
              </a:ext>
            </a:extLst>
          </p:cNvPr>
          <p:cNvSpPr txBox="1"/>
          <p:nvPr/>
        </p:nvSpPr>
        <p:spPr>
          <a:xfrm>
            <a:off x="3516881" y="5895246"/>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Facebook 13v</a:t>
            </a:r>
          </a:p>
        </p:txBody>
      </p:sp>
      <p:sp>
        <p:nvSpPr>
          <p:cNvPr id="13" name="Tekstiruutu 12">
            <a:extLst>
              <a:ext uri="{FF2B5EF4-FFF2-40B4-BE49-F238E27FC236}">
                <a16:creationId xmlns:a16="http://schemas.microsoft.com/office/drawing/2014/main" id="{FAB7FA0F-474D-F79E-1959-68F60CF7A53C}"/>
              </a:ext>
            </a:extLst>
          </p:cNvPr>
          <p:cNvSpPr txBox="1"/>
          <p:nvPr/>
        </p:nvSpPr>
        <p:spPr>
          <a:xfrm>
            <a:off x="6309075" y="5864667"/>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err="1">
                <a:ln>
                  <a:noFill/>
                </a:ln>
                <a:solidFill>
                  <a:sysClr val="windowText" lastClr="000000"/>
                </a:solidFill>
                <a:effectLst/>
                <a:uLnTx/>
                <a:uFillTx/>
                <a:latin typeface="Oswald Medium"/>
                <a:ea typeface="+mn-ea"/>
                <a:cs typeface="+mn-cs"/>
              </a:rPr>
              <a:t>Discord</a:t>
            </a: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 13v</a:t>
            </a:r>
          </a:p>
        </p:txBody>
      </p:sp>
      <p:sp>
        <p:nvSpPr>
          <p:cNvPr id="14" name="Tekstiruutu 13">
            <a:extLst>
              <a:ext uri="{FF2B5EF4-FFF2-40B4-BE49-F238E27FC236}">
                <a16:creationId xmlns:a16="http://schemas.microsoft.com/office/drawing/2014/main" id="{9063E298-AC58-57B0-DF76-4D2EBB2FCED8}"/>
              </a:ext>
            </a:extLst>
          </p:cNvPr>
          <p:cNvSpPr txBox="1"/>
          <p:nvPr/>
        </p:nvSpPr>
        <p:spPr>
          <a:xfrm>
            <a:off x="9036594" y="5852464"/>
            <a:ext cx="1895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err="1">
                <a:ln>
                  <a:noFill/>
                </a:ln>
                <a:solidFill>
                  <a:sysClr val="windowText" lastClr="000000"/>
                </a:solidFill>
                <a:effectLst/>
                <a:uLnTx/>
                <a:uFillTx/>
                <a:latin typeface="Oswald Medium"/>
                <a:ea typeface="+mn-ea"/>
                <a:cs typeface="+mn-cs"/>
              </a:rPr>
              <a:t>Jodel</a:t>
            </a:r>
            <a:r>
              <a:rPr kumimoji="0" lang="fi-FI" sz="2400" b="0" i="0" u="none" strike="noStrike" kern="1200" cap="none" spc="0" normalizeH="0" baseline="0" noProof="0">
                <a:ln>
                  <a:noFill/>
                </a:ln>
                <a:solidFill>
                  <a:sysClr val="windowText" lastClr="000000"/>
                </a:solidFill>
                <a:effectLst/>
                <a:uLnTx/>
                <a:uFillTx/>
                <a:latin typeface="Oswald Medium"/>
                <a:ea typeface="+mn-ea"/>
                <a:cs typeface="+mn-cs"/>
              </a:rPr>
              <a:t> 17v</a:t>
            </a:r>
          </a:p>
        </p:txBody>
      </p:sp>
      <p:pic>
        <p:nvPicPr>
          <p:cNvPr id="1046" name="Picture 22">
            <a:extLst>
              <a:ext uri="{FF2B5EF4-FFF2-40B4-BE49-F238E27FC236}">
                <a16:creationId xmlns:a16="http://schemas.microsoft.com/office/drawing/2014/main" id="{D1C15E3A-F2DE-0911-B9B7-91C6F67AC8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4850" y="1362419"/>
            <a:ext cx="1978518" cy="1984495"/>
          </a:xfrm>
          <a:prstGeom prst="rect">
            <a:avLst/>
          </a:prstGeom>
          <a:noFill/>
          <a:extLst>
            <a:ext uri="{909E8E84-426E-40DD-AFC4-6F175D3DCCD1}">
              <a14:hiddenFill xmlns:a14="http://schemas.microsoft.com/office/drawing/2010/main">
                <a:solidFill>
                  <a:srgbClr val="FFFFFF"/>
                </a:solidFill>
              </a14:hiddenFill>
            </a:ext>
          </a:extLst>
        </p:spPr>
      </p:pic>
      <p:pic>
        <p:nvPicPr>
          <p:cNvPr id="2" name="Kuva 1">
            <a:extLst>
              <a:ext uri="{FF2B5EF4-FFF2-40B4-BE49-F238E27FC236}">
                <a16:creationId xmlns:a16="http://schemas.microsoft.com/office/drawing/2014/main" id="{859755AE-C032-3CFB-5157-F9641136DF16}"/>
              </a:ext>
            </a:extLst>
          </p:cNvPr>
          <p:cNvPicPr>
            <a:picLocks noChangeAspect="1"/>
          </p:cNvPicPr>
          <p:nvPr/>
        </p:nvPicPr>
        <p:blipFill>
          <a:blip r:embed="rId11"/>
          <a:stretch>
            <a:fillRect/>
          </a:stretch>
        </p:blipFill>
        <p:spPr>
          <a:xfrm>
            <a:off x="10122327" y="6374321"/>
            <a:ext cx="1853345" cy="377985"/>
          </a:xfrm>
          <a:prstGeom prst="rect">
            <a:avLst/>
          </a:prstGeom>
        </p:spPr>
      </p:pic>
      <p:pic>
        <p:nvPicPr>
          <p:cNvPr id="5" name="Kuva 4" descr="Kuva, joka sisältää kohteen teksti, kuvakaappaus, Fontti, logo&#10;&#10;Tekoälyllä luotu sisältö voi olla virheellistä.">
            <a:extLst>
              <a:ext uri="{FF2B5EF4-FFF2-40B4-BE49-F238E27FC236}">
                <a16:creationId xmlns:a16="http://schemas.microsoft.com/office/drawing/2014/main" id="{DAE643D8-B461-78CA-96C5-B23E3FE015F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9153" y="-22088"/>
            <a:ext cx="10645283" cy="6327914"/>
          </a:xfrm>
          <a:prstGeom prst="rect">
            <a:avLst/>
          </a:prstGeom>
        </p:spPr>
      </p:pic>
      <p:sp>
        <p:nvSpPr>
          <p:cNvPr id="4" name="Suorakulmio 3">
            <a:extLst>
              <a:ext uri="{FF2B5EF4-FFF2-40B4-BE49-F238E27FC236}">
                <a16:creationId xmlns:a16="http://schemas.microsoft.com/office/drawing/2014/main" id="{4310E485-F253-141D-D006-D05F3DAE10A2}"/>
              </a:ext>
            </a:extLst>
          </p:cNvPr>
          <p:cNvSpPr/>
          <p:nvPr/>
        </p:nvSpPr>
        <p:spPr>
          <a:xfrm>
            <a:off x="9936879" y="6210549"/>
            <a:ext cx="2318605" cy="6900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31995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CD0E1698-14CE-5E00-DE1F-35BBD1456810}"/>
              </a:ext>
            </a:extLst>
          </p:cNvPr>
          <p:cNvSpPr>
            <a:spLocks noGrp="1"/>
          </p:cNvSpPr>
          <p:nvPr>
            <p:ph idx="1"/>
          </p:nvPr>
        </p:nvSpPr>
        <p:spPr>
          <a:xfrm>
            <a:off x="833819" y="1805143"/>
            <a:ext cx="9987382" cy="4520924"/>
          </a:xfrm>
        </p:spPr>
        <p:txBody>
          <a:bodyPr vert="horz" lIns="91440" tIns="45720" rIns="91440" bIns="45720" rtlCol="0" anchor="t">
            <a:normAutofit/>
          </a:bodyPr>
          <a:lstStyle/>
          <a:p>
            <a:pPr marL="457200" indent="-457200">
              <a:buAutoNum type="arabicPeriod"/>
            </a:pPr>
            <a:r>
              <a:rPr lang="fi-FI" sz="2600" dirty="0"/>
              <a:t>Digitaaliset pelit ja some, pyrkivät </a:t>
            </a:r>
            <a:r>
              <a:rPr lang="fi-FI" sz="2600" b="1" dirty="0">
                <a:solidFill>
                  <a:schemeClr val="tx2"/>
                </a:solidFill>
              </a:rPr>
              <a:t>maksimoimaan ajan</a:t>
            </a:r>
            <a:r>
              <a:rPr lang="fi-FI" sz="2600" dirty="0"/>
              <a:t>, jonka vietämme palvelun äärellä.</a:t>
            </a:r>
            <a:endParaRPr lang="en-US" sz="2600" dirty="0"/>
          </a:p>
          <a:p>
            <a:pPr marL="457200" indent="-457200">
              <a:buAutoNum type="arabicPeriod"/>
            </a:pPr>
            <a:r>
              <a:rPr lang="fi-FI" sz="2600" b="1" dirty="0">
                <a:solidFill>
                  <a:schemeClr val="tx2"/>
                </a:solidFill>
              </a:rPr>
              <a:t>Algoritmit</a:t>
            </a:r>
            <a:r>
              <a:rPr lang="fi-FI" sz="2600" dirty="0"/>
              <a:t> ovat sääntöjoukko, joka määrittää sen mitä näemme ja huomioimme digitaalisilla alustoilla. </a:t>
            </a:r>
          </a:p>
          <a:p>
            <a:pPr marL="457200" indent="-457200">
              <a:buAutoNum type="arabicPeriod"/>
            </a:pPr>
            <a:r>
              <a:rPr lang="fi-FI" sz="2600" b="1" dirty="0" err="1">
                <a:solidFill>
                  <a:schemeClr val="tx2"/>
                </a:solidFill>
                <a:ea typeface="Lato"/>
                <a:cs typeface="Lato"/>
              </a:rPr>
              <a:t>lmoitusäänet</a:t>
            </a:r>
            <a:r>
              <a:rPr lang="fi-FI" sz="2600" b="1" dirty="0">
                <a:solidFill>
                  <a:schemeClr val="tx2"/>
                </a:solidFill>
                <a:ea typeface="Lato"/>
                <a:cs typeface="Lato"/>
              </a:rPr>
              <a:t>, </a:t>
            </a:r>
            <a:r>
              <a:rPr lang="fi-FI" sz="2600" b="1" dirty="0" err="1">
                <a:solidFill>
                  <a:schemeClr val="tx2"/>
                </a:solidFill>
                <a:ea typeface="Lato"/>
                <a:cs typeface="Lato"/>
              </a:rPr>
              <a:t>notifikaatiomerkinnät</a:t>
            </a:r>
            <a:r>
              <a:rPr lang="fi-FI" sz="2600" b="1" dirty="0">
                <a:solidFill>
                  <a:schemeClr val="tx2"/>
                </a:solidFill>
                <a:ea typeface="Lato"/>
                <a:cs typeface="Lato"/>
              </a:rPr>
              <a:t>, pelien pienet palkkiot </a:t>
            </a:r>
            <a:r>
              <a:rPr lang="fi-FI" sz="2600" dirty="0">
                <a:ea typeface="Lato"/>
                <a:cs typeface="Lato"/>
              </a:rPr>
              <a:t>ovat kaikki rakennettu tarjoamaan nopeaa mielihyvää ihmisen aivoille.</a:t>
            </a:r>
          </a:p>
          <a:p>
            <a:pPr marL="457200" indent="-457200">
              <a:buAutoNum type="arabicPeriod"/>
            </a:pPr>
            <a:r>
              <a:rPr lang="fi-FI" sz="2600" dirty="0">
                <a:ea typeface="Lato"/>
                <a:cs typeface="Lato"/>
              </a:rPr>
              <a:t>Nopeat palkkiot </a:t>
            </a:r>
            <a:r>
              <a:rPr lang="fi-FI" sz="2600" b="1" dirty="0">
                <a:solidFill>
                  <a:schemeClr val="tx2"/>
                </a:solidFill>
                <a:ea typeface="Lato"/>
                <a:cs typeface="Lato"/>
              </a:rPr>
              <a:t>kouluttavat aivomme </a:t>
            </a:r>
            <a:r>
              <a:rPr lang="fi-FI" sz="2600" dirty="0">
                <a:ea typeface="Lato"/>
                <a:cs typeface="Lato"/>
              </a:rPr>
              <a:t>ja ne saattavat vaikuttaa siihen, että meidän on vaikea tarttua pitkäjänteiseen toimintaan.</a:t>
            </a:r>
          </a:p>
          <a:p>
            <a:pPr marL="457200" indent="-457200">
              <a:buAutoNum type="arabicPeriod"/>
            </a:pPr>
            <a:endParaRPr lang="fi-FI" dirty="0"/>
          </a:p>
        </p:txBody>
      </p:sp>
      <p:sp>
        <p:nvSpPr>
          <p:cNvPr id="3" name="Otsikko 2">
            <a:extLst>
              <a:ext uri="{FF2B5EF4-FFF2-40B4-BE49-F238E27FC236}">
                <a16:creationId xmlns:a16="http://schemas.microsoft.com/office/drawing/2014/main" id="{203DF0D0-5AD3-A34F-72D5-8E12ADDB0B82}"/>
              </a:ext>
            </a:extLst>
          </p:cNvPr>
          <p:cNvSpPr>
            <a:spLocks noGrp="1"/>
          </p:cNvSpPr>
          <p:nvPr>
            <p:ph type="title"/>
          </p:nvPr>
        </p:nvSpPr>
        <p:spPr/>
        <p:txBody>
          <a:bodyPr>
            <a:normAutofit fontScale="90000"/>
          </a:bodyPr>
          <a:lstStyle/>
          <a:p>
            <a:r>
              <a:rPr lang="fi-FI" dirty="0"/>
              <a:t>Sosiaalisen median ja pelien algoritmit </a:t>
            </a:r>
            <a:r>
              <a:rPr lang="fi-FI" dirty="0">
                <a:solidFill>
                  <a:schemeClr val="tx2"/>
                </a:solidFill>
              </a:rPr>
              <a:t>kilpailevat ajastamme</a:t>
            </a:r>
          </a:p>
        </p:txBody>
      </p:sp>
      <p:sp>
        <p:nvSpPr>
          <p:cNvPr id="4" name="Suorakulmio 3">
            <a:extLst>
              <a:ext uri="{FF2B5EF4-FFF2-40B4-BE49-F238E27FC236}">
                <a16:creationId xmlns:a16="http://schemas.microsoft.com/office/drawing/2014/main" id="{A3D97A92-4E60-9DE1-8B2D-27D795134A59}"/>
              </a:ext>
            </a:extLst>
          </p:cNvPr>
          <p:cNvSpPr/>
          <p:nvPr/>
        </p:nvSpPr>
        <p:spPr>
          <a:xfrm>
            <a:off x="10335289" y="6433457"/>
            <a:ext cx="1432168" cy="3156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6" name="Kuva 5">
            <a:extLst>
              <a:ext uri="{FF2B5EF4-FFF2-40B4-BE49-F238E27FC236}">
                <a16:creationId xmlns:a16="http://schemas.microsoft.com/office/drawing/2014/main" id="{495052D5-8BEA-CED3-DE70-92862DC48CC4}"/>
              </a:ext>
            </a:extLst>
          </p:cNvPr>
          <p:cNvPicPr>
            <a:picLocks noChangeAspect="1"/>
          </p:cNvPicPr>
          <p:nvPr/>
        </p:nvPicPr>
        <p:blipFill>
          <a:blip r:embed="rId3"/>
          <a:stretch>
            <a:fillRect/>
          </a:stretch>
        </p:blipFill>
        <p:spPr>
          <a:xfrm>
            <a:off x="10042411" y="6241416"/>
            <a:ext cx="1853345" cy="384081"/>
          </a:xfrm>
          <a:prstGeom prst="rect">
            <a:avLst/>
          </a:prstGeom>
        </p:spPr>
      </p:pic>
    </p:spTree>
    <p:extLst>
      <p:ext uri="{BB962C8B-B14F-4D97-AF65-F5344CB8AC3E}">
        <p14:creationId xmlns:p14="http://schemas.microsoft.com/office/powerpoint/2010/main" val="146262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13776C6F-2062-3799-55F2-885BE9520AA8}"/>
              </a:ext>
            </a:extLst>
          </p:cNvPr>
          <p:cNvPicPr>
            <a:picLocks noGrp="1" noChangeAspect="1"/>
          </p:cNvPicPr>
          <p:nvPr>
            <p:ph idx="1"/>
          </p:nvPr>
        </p:nvPicPr>
        <p:blipFill>
          <a:blip r:embed="rId3"/>
          <a:stretch>
            <a:fillRect/>
          </a:stretch>
        </p:blipFill>
        <p:spPr>
          <a:xfrm>
            <a:off x="488957" y="1707598"/>
            <a:ext cx="4156044" cy="5150402"/>
          </a:xfrm>
          <a:prstGeom prst="rect">
            <a:avLst/>
          </a:prstGeom>
        </p:spPr>
      </p:pic>
      <p:sp>
        <p:nvSpPr>
          <p:cNvPr id="3" name="Otsikko 2">
            <a:extLst>
              <a:ext uri="{FF2B5EF4-FFF2-40B4-BE49-F238E27FC236}">
                <a16:creationId xmlns:a16="http://schemas.microsoft.com/office/drawing/2014/main" id="{02455DB9-1F7D-D410-80AF-DB1155F13E21}"/>
              </a:ext>
            </a:extLst>
          </p:cNvPr>
          <p:cNvSpPr>
            <a:spLocks noGrp="1"/>
          </p:cNvSpPr>
          <p:nvPr>
            <p:ph type="title"/>
          </p:nvPr>
        </p:nvSpPr>
        <p:spPr>
          <a:xfrm>
            <a:off x="832104" y="516616"/>
            <a:ext cx="9528048" cy="905256"/>
          </a:xfrm>
        </p:spPr>
        <p:txBody>
          <a:bodyPr>
            <a:normAutofit fontScale="90000"/>
          </a:bodyPr>
          <a:lstStyle/>
          <a:p>
            <a:r>
              <a:rPr lang="fi-FI" dirty="0"/>
              <a:t>Sinä olet paras </a:t>
            </a:r>
            <a:r>
              <a:rPr lang="fi-FI" dirty="0">
                <a:solidFill>
                  <a:schemeClr val="tx2"/>
                </a:solidFill>
              </a:rPr>
              <a:t>esimerkki</a:t>
            </a:r>
            <a:r>
              <a:rPr lang="fi-FI" dirty="0"/>
              <a:t> lapsellesi digilaitteiden käytössä</a:t>
            </a:r>
          </a:p>
        </p:txBody>
      </p:sp>
      <p:sp>
        <p:nvSpPr>
          <p:cNvPr id="5" name="Tekstiruutu 4">
            <a:extLst>
              <a:ext uri="{FF2B5EF4-FFF2-40B4-BE49-F238E27FC236}">
                <a16:creationId xmlns:a16="http://schemas.microsoft.com/office/drawing/2014/main" id="{A5577ACB-42B1-2BCC-74E4-8153C67078F9}"/>
              </a:ext>
            </a:extLst>
          </p:cNvPr>
          <p:cNvSpPr txBox="1"/>
          <p:nvPr/>
        </p:nvSpPr>
        <p:spPr>
          <a:xfrm>
            <a:off x="5008728" y="1832284"/>
            <a:ext cx="584124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a:ln>
                <a:noFill/>
              </a:ln>
              <a:solidFill>
                <a:srgbClr val="FFFFFF"/>
              </a:solidFill>
              <a:effectLst/>
              <a:uLnTx/>
              <a:uFillTx/>
              <a:latin typeface="Lato"/>
              <a:ea typeface="+mn-ea"/>
              <a:cs typeface="+mn-cs"/>
            </a:endParaRPr>
          </a:p>
        </p:txBody>
      </p:sp>
      <p:sp>
        <p:nvSpPr>
          <p:cNvPr id="7" name="Tekstiruutu 6">
            <a:extLst>
              <a:ext uri="{FF2B5EF4-FFF2-40B4-BE49-F238E27FC236}">
                <a16:creationId xmlns:a16="http://schemas.microsoft.com/office/drawing/2014/main" id="{87B3B3EA-30E5-E9BD-5910-578899A740FA}"/>
              </a:ext>
            </a:extLst>
          </p:cNvPr>
          <p:cNvSpPr txBox="1"/>
          <p:nvPr/>
        </p:nvSpPr>
        <p:spPr>
          <a:xfrm>
            <a:off x="4863428" y="1716640"/>
            <a:ext cx="6164790" cy="449353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200" b="1" i="0" u="none" strike="noStrike" kern="1200" cap="none" spc="0" normalizeH="0" baseline="0" noProof="0" dirty="0">
                <a:ln>
                  <a:noFill/>
                </a:ln>
                <a:solidFill>
                  <a:srgbClr val="000000"/>
                </a:solidFill>
                <a:effectLst/>
                <a:uLnTx/>
                <a:uFillTx/>
                <a:latin typeface="Lato"/>
                <a:ea typeface="+mn-ea"/>
                <a:cs typeface="+mn-cs"/>
              </a:rPr>
              <a:t>Neljä vinkkiä:</a:t>
            </a:r>
            <a:endParaRPr lang="fi-FI" sz="2200"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200" b="0" i="0" u="none" strike="noStrike" kern="1200" cap="none" spc="0" normalizeH="0" baseline="0" noProof="0" dirty="0">
              <a:ln>
                <a:noFill/>
              </a:ln>
              <a:solidFill>
                <a:srgbClr val="000000"/>
              </a:solidFill>
              <a:effectLst/>
              <a:uLnTx/>
              <a:uFillTx/>
              <a:latin typeface="Lato"/>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i-FI" sz="2200" b="0" i="0" u="none" strike="noStrike" kern="1200" cap="none" spc="0" normalizeH="0" baseline="0" noProof="0" dirty="0">
                <a:ln>
                  <a:noFill/>
                </a:ln>
                <a:solidFill>
                  <a:srgbClr val="000000"/>
                </a:solidFill>
                <a:effectLst/>
                <a:uLnTx/>
                <a:uFillTx/>
                <a:latin typeface="Lato"/>
                <a:ea typeface="+mn-ea"/>
                <a:cs typeface="+mn-cs"/>
              </a:rPr>
              <a:t>Kiinnitä huomiota siihen, </a:t>
            </a:r>
            <a:r>
              <a:rPr kumimoji="0" lang="fi-FI" sz="2200" b="1" i="0" u="none" strike="noStrike" kern="1200" cap="none" spc="0" normalizeH="0" baseline="0" noProof="0" dirty="0">
                <a:ln>
                  <a:noFill/>
                </a:ln>
                <a:solidFill>
                  <a:schemeClr val="tx2"/>
                </a:solidFill>
                <a:effectLst/>
                <a:uLnTx/>
                <a:uFillTx/>
                <a:latin typeface="Lato"/>
                <a:ea typeface="+mn-ea"/>
                <a:cs typeface="+mn-cs"/>
              </a:rPr>
              <a:t>kuinka paljon olet digilaitteen äärellä ollessasi lapsen seurassa</a:t>
            </a:r>
            <a:r>
              <a:rPr kumimoji="0" lang="fi-FI" sz="2200" b="0" i="0" u="none" strike="noStrike" kern="1200" cap="none" spc="0" normalizeH="0" baseline="0" noProof="0" dirty="0">
                <a:ln>
                  <a:noFill/>
                </a:ln>
                <a:solidFill>
                  <a:srgbClr val="000000"/>
                </a:solidFill>
                <a:effectLst/>
                <a:uLnTx/>
                <a:uFillTx/>
                <a:latin typeface="Lato"/>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fi-FI" sz="2200" b="0" i="0" u="none" strike="noStrike" kern="1200" cap="none" spc="0" normalizeH="0" baseline="0" noProof="0" dirty="0">
              <a:ln>
                <a:noFill/>
              </a:ln>
              <a:solidFill>
                <a:srgbClr val="000000"/>
              </a:solidFill>
              <a:effectLst/>
              <a:uLnTx/>
              <a:uFillTx/>
              <a:latin typeface="Lato"/>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i-FI" sz="2200" b="0" i="0" u="none" strike="noStrike" kern="1200" cap="none" spc="0" normalizeH="0" baseline="0" noProof="0" dirty="0">
                <a:ln>
                  <a:noFill/>
                </a:ln>
                <a:solidFill>
                  <a:srgbClr val="000000"/>
                </a:solidFill>
                <a:effectLst/>
                <a:uLnTx/>
                <a:uFillTx/>
                <a:latin typeface="Lato"/>
                <a:ea typeface="+mn-ea"/>
                <a:cs typeface="+mn-cs"/>
              </a:rPr>
              <a:t>Auta lasta tauottamaan ruudun äärellä vietettyä aikaa ja </a:t>
            </a:r>
            <a:r>
              <a:rPr kumimoji="0" lang="fi-FI" sz="2200" b="1" i="0" u="none" strike="noStrike" kern="1200" cap="none" spc="0" normalizeH="0" baseline="0" noProof="0" dirty="0">
                <a:ln>
                  <a:noFill/>
                </a:ln>
                <a:solidFill>
                  <a:schemeClr val="tx2"/>
                </a:solidFill>
                <a:effectLst/>
                <a:uLnTx/>
                <a:uFillTx/>
                <a:latin typeface="Lato"/>
                <a:ea typeface="+mn-ea"/>
                <a:cs typeface="+mn-cs"/>
              </a:rPr>
              <a:t>luokaa yhdessä yhteiset pelisäännöt ruudulle.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fi-FI" sz="2200" b="0" i="0" u="none" strike="noStrike" kern="1200" cap="none" spc="0" normalizeH="0" baseline="0" noProof="0" dirty="0">
              <a:ln>
                <a:noFill/>
              </a:ln>
              <a:solidFill>
                <a:srgbClr val="000000"/>
              </a:solidFill>
              <a:effectLst/>
              <a:uLnTx/>
              <a:uFillTx/>
              <a:latin typeface="Lato"/>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i-FI" sz="2200" i="0" u="none" strike="noStrike" kern="1200" cap="none" spc="0" normalizeH="0" baseline="0" noProof="0" dirty="0">
                <a:ln>
                  <a:noFill/>
                </a:ln>
                <a:effectLst/>
                <a:uLnTx/>
                <a:uFillTx/>
                <a:latin typeface="Lato"/>
                <a:ea typeface="+mn-ea"/>
                <a:cs typeface="+mn-cs"/>
              </a:rPr>
              <a:t>Varaa aikaa </a:t>
            </a:r>
            <a:r>
              <a:rPr kumimoji="0" lang="fi-FI" sz="2200" b="1" i="0" u="none" strike="noStrike" kern="1200" cap="none" spc="0" normalizeH="0" baseline="0" noProof="0" dirty="0">
                <a:ln>
                  <a:noFill/>
                </a:ln>
                <a:solidFill>
                  <a:schemeClr val="tx2"/>
                </a:solidFill>
                <a:effectLst/>
                <a:uLnTx/>
                <a:uFillTx/>
                <a:latin typeface="Lato"/>
                <a:ea typeface="+mn-ea"/>
                <a:cs typeface="+mn-cs"/>
              </a:rPr>
              <a:t>yhteiselle ruuduttomalle ajalle</a:t>
            </a:r>
            <a:r>
              <a:rPr kumimoji="0" lang="fi-FI" sz="2200" b="0" i="0" u="none" strike="noStrike" kern="1200" cap="none" spc="0" normalizeH="0" baseline="0" noProof="0" dirty="0">
                <a:ln>
                  <a:noFill/>
                </a:ln>
                <a:solidFill>
                  <a:srgbClr val="000000"/>
                </a:solidFill>
                <a:effectLst/>
                <a:uLnTx/>
                <a:uFillTx/>
                <a:latin typeface="Lato"/>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fi-FI" sz="2200" b="0" i="0" u="none" strike="noStrike" kern="1200" cap="none" spc="0" normalizeH="0" baseline="0" noProof="0" dirty="0">
              <a:ln>
                <a:noFill/>
              </a:ln>
              <a:solidFill>
                <a:srgbClr val="000000"/>
              </a:solidFill>
              <a:effectLst/>
              <a:uLnTx/>
              <a:uFillTx/>
              <a:latin typeface="Lato"/>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i-FI" sz="2200" b="0" i="0" u="none" strike="noStrike" kern="1200" cap="none" spc="0" normalizeH="0" baseline="0" noProof="0" dirty="0">
                <a:ln>
                  <a:noFill/>
                </a:ln>
                <a:solidFill>
                  <a:srgbClr val="000000"/>
                </a:solidFill>
                <a:effectLst/>
                <a:uLnTx/>
                <a:uFillTx/>
                <a:latin typeface="Lato"/>
                <a:ea typeface="+mn-ea"/>
                <a:cs typeface="+mn-cs"/>
              </a:rPr>
              <a:t>Pidä huolta lapsen </a:t>
            </a:r>
            <a:r>
              <a:rPr kumimoji="0" lang="fi-FI" sz="2200" b="1" i="0" u="none" strike="noStrike" kern="1200" cap="none" spc="0" normalizeH="0" baseline="0" noProof="0" dirty="0">
                <a:ln>
                  <a:noFill/>
                </a:ln>
                <a:solidFill>
                  <a:schemeClr val="tx2"/>
                </a:solidFill>
                <a:effectLst/>
                <a:uLnTx/>
                <a:uFillTx/>
                <a:latin typeface="Lato"/>
                <a:ea typeface="+mn-ea"/>
                <a:cs typeface="+mn-cs"/>
              </a:rPr>
              <a:t>ikätoisesta ja sopivasta mediasisällöstä.</a:t>
            </a:r>
          </a:p>
        </p:txBody>
      </p:sp>
      <p:sp>
        <p:nvSpPr>
          <p:cNvPr id="6" name="Rectangle 1">
            <a:extLst>
              <a:ext uri="{FF2B5EF4-FFF2-40B4-BE49-F238E27FC236}">
                <a16:creationId xmlns:a16="http://schemas.microsoft.com/office/drawing/2014/main" id="{608C5532-8BF0-A5CD-CE3F-954D869491B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i-FI"/>
          </a:p>
        </p:txBody>
      </p:sp>
      <p:sp>
        <p:nvSpPr>
          <p:cNvPr id="8" name="Suorakulmio 7">
            <a:extLst>
              <a:ext uri="{FF2B5EF4-FFF2-40B4-BE49-F238E27FC236}">
                <a16:creationId xmlns:a16="http://schemas.microsoft.com/office/drawing/2014/main" id="{80D0FB15-9882-9346-D422-A65A7A2D80F4}"/>
              </a:ext>
            </a:extLst>
          </p:cNvPr>
          <p:cNvSpPr/>
          <p:nvPr/>
        </p:nvSpPr>
        <p:spPr>
          <a:xfrm>
            <a:off x="10360152" y="6309034"/>
            <a:ext cx="1322299" cy="3747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Kuva 11">
            <a:extLst>
              <a:ext uri="{FF2B5EF4-FFF2-40B4-BE49-F238E27FC236}">
                <a16:creationId xmlns:a16="http://schemas.microsoft.com/office/drawing/2014/main" id="{9409640A-EE09-330D-3724-C9A4F7294582}"/>
              </a:ext>
            </a:extLst>
          </p:cNvPr>
          <p:cNvPicPr>
            <a:picLocks noChangeAspect="1"/>
          </p:cNvPicPr>
          <p:nvPr/>
        </p:nvPicPr>
        <p:blipFill>
          <a:blip r:embed="rId4"/>
          <a:stretch>
            <a:fillRect/>
          </a:stretch>
        </p:blipFill>
        <p:spPr>
          <a:xfrm>
            <a:off x="9923297" y="6309034"/>
            <a:ext cx="1853345" cy="384081"/>
          </a:xfrm>
          <a:prstGeom prst="rect">
            <a:avLst/>
          </a:prstGeom>
        </p:spPr>
      </p:pic>
    </p:spTree>
    <p:extLst>
      <p:ext uri="{BB962C8B-B14F-4D97-AF65-F5344CB8AC3E}">
        <p14:creationId xmlns:p14="http://schemas.microsoft.com/office/powerpoint/2010/main" val="2371285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771C7553-97E1-B692-688B-BD0CF37F24A8}"/>
              </a:ext>
            </a:extLst>
          </p:cNvPr>
          <p:cNvSpPr>
            <a:spLocks noGrp="1"/>
          </p:cNvSpPr>
          <p:nvPr>
            <p:ph type="title"/>
          </p:nvPr>
        </p:nvSpPr>
        <p:spPr>
          <a:xfrm>
            <a:off x="832104" y="436984"/>
            <a:ext cx="9528048" cy="905256"/>
          </a:xfrm>
        </p:spPr>
        <p:txBody>
          <a:bodyPr/>
          <a:lstStyle/>
          <a:p>
            <a:r>
              <a:rPr lang="fi-FI" dirty="0">
                <a:solidFill>
                  <a:schemeClr val="tx2"/>
                </a:solidFill>
              </a:rPr>
              <a:t>5 vinkkiä </a:t>
            </a:r>
            <a:r>
              <a:rPr lang="fi-FI" dirty="0"/>
              <a:t>parempaan peliarkeen</a:t>
            </a:r>
          </a:p>
        </p:txBody>
      </p:sp>
      <p:sp>
        <p:nvSpPr>
          <p:cNvPr id="7" name="Tekstiruutu 6">
            <a:extLst>
              <a:ext uri="{FF2B5EF4-FFF2-40B4-BE49-F238E27FC236}">
                <a16:creationId xmlns:a16="http://schemas.microsoft.com/office/drawing/2014/main" id="{4D8C3EE6-BF0F-DB46-C653-68643DB715C6}"/>
              </a:ext>
            </a:extLst>
          </p:cNvPr>
          <p:cNvSpPr txBox="1"/>
          <p:nvPr/>
        </p:nvSpPr>
        <p:spPr>
          <a:xfrm>
            <a:off x="777173" y="1615441"/>
            <a:ext cx="10637654" cy="4693593"/>
          </a:xfrm>
          <a:prstGeom prst="rect">
            <a:avLst/>
          </a:prstGeom>
          <a:noFill/>
        </p:spPr>
        <p:txBody>
          <a:bodyPr wrap="square" lIns="91440" tIns="45720" rIns="91440" bIns="45720" rtlCol="0" anchor="t">
            <a:spAutoFit/>
          </a:bodyPr>
          <a:lstStyle/>
          <a:p>
            <a:pPr marL="342900" indent="-342900" algn="l">
              <a:buFont typeface="+mj-lt"/>
              <a:buAutoNum type="arabicPeriod"/>
            </a:pPr>
            <a:r>
              <a:rPr lang="fi-FI" sz="2300" dirty="0"/>
              <a:t>Digipeliä ei välttämättä voi keskeyttää milloin tahansa – </a:t>
            </a:r>
            <a:r>
              <a:rPr lang="fi-FI" sz="2300" b="1" dirty="0">
                <a:solidFill>
                  <a:schemeClr val="tx2"/>
                </a:solidFill>
              </a:rPr>
              <a:t>ennakoi pelin lopetus </a:t>
            </a:r>
            <a:r>
              <a:rPr lang="fi-FI" sz="2300" dirty="0"/>
              <a:t>esimerkiksi näin: ”syömme ruoan puolentunnin päästä, joten ajoita pelin lopetus ennen ruokailua.”</a:t>
            </a:r>
          </a:p>
          <a:p>
            <a:pPr marL="342900" indent="-342900" algn="l">
              <a:buFont typeface="+mj-lt"/>
              <a:buAutoNum type="arabicPeriod"/>
            </a:pPr>
            <a:r>
              <a:rPr lang="fi-FI" sz="2300" b="1" dirty="0">
                <a:solidFill>
                  <a:schemeClr val="tx2"/>
                </a:solidFill>
              </a:rPr>
              <a:t>Ole kiinnostunut lapsen pelimaailmasta </a:t>
            </a:r>
            <a:r>
              <a:rPr lang="fi-FI" sz="2300" dirty="0"/>
              <a:t>ja pelatkaa myös yhdessä – näin pelaamiselle on helpompi sopia yhteiset pelisäännöt.</a:t>
            </a:r>
            <a:endParaRPr lang="fi-FI" sz="2300" dirty="0">
              <a:ea typeface="Lato"/>
              <a:cs typeface="Lato"/>
            </a:endParaRPr>
          </a:p>
          <a:p>
            <a:pPr marL="342900" indent="-342900" algn="l">
              <a:buFont typeface="+mj-lt"/>
              <a:buAutoNum type="arabicPeriod"/>
            </a:pPr>
            <a:r>
              <a:rPr lang="fi-FI" sz="2300" b="1" dirty="0">
                <a:solidFill>
                  <a:schemeClr val="tx2"/>
                </a:solidFill>
              </a:rPr>
              <a:t>Pehmeä tapa lopettaa </a:t>
            </a:r>
            <a:r>
              <a:rPr lang="fi-FI" sz="2300" dirty="0"/>
              <a:t>pelaaminen ilman riitaa onnistuu, kun menet lapsen viereen hyvissä ajoin ennen lopettamista ja seuraat pelaamista ennen pelin tauotusta.</a:t>
            </a:r>
            <a:endParaRPr lang="fi-FI" sz="2300" dirty="0">
              <a:ea typeface="Lato"/>
              <a:cs typeface="Lato"/>
            </a:endParaRPr>
          </a:p>
          <a:p>
            <a:pPr marL="342900" indent="-342900" algn="l">
              <a:buFont typeface="+mj-lt"/>
              <a:buAutoNum type="arabicPeriod"/>
            </a:pPr>
            <a:r>
              <a:rPr lang="fi-FI" sz="2300" dirty="0"/>
              <a:t>Älä demonisoi lapselle pelaamista: pelaaminen on </a:t>
            </a:r>
            <a:r>
              <a:rPr lang="fi-FI" sz="2300" b="1" dirty="0">
                <a:solidFill>
                  <a:schemeClr val="tx2"/>
                </a:solidFill>
              </a:rPr>
              <a:t>aktiivista ruutuaikaa </a:t>
            </a:r>
            <a:r>
              <a:rPr lang="fi-FI" sz="2300" dirty="0"/>
              <a:t>ja se auttaa muun muassa avaruudellisessa hahmottamisessa ja opettaa strategia- ja sosiaalisia taitoja.</a:t>
            </a:r>
            <a:endParaRPr lang="fi-FI" sz="2300" dirty="0">
              <a:ea typeface="Lato"/>
              <a:cs typeface="Lato"/>
            </a:endParaRPr>
          </a:p>
          <a:p>
            <a:pPr marL="342900" indent="-342900" algn="l">
              <a:buFont typeface="+mj-lt"/>
              <a:buAutoNum type="arabicPeriod"/>
            </a:pPr>
            <a:r>
              <a:rPr lang="fi-FI" sz="2300" dirty="0"/>
              <a:t>Pidä huolta </a:t>
            </a:r>
            <a:r>
              <a:rPr lang="fi-FI" sz="2300" b="1" dirty="0">
                <a:solidFill>
                  <a:schemeClr val="tx2"/>
                </a:solidFill>
              </a:rPr>
              <a:t>arjen peruspalikoista </a:t>
            </a:r>
            <a:r>
              <a:rPr lang="fi-FI" sz="2300" dirty="0"/>
              <a:t>ja katso kokonaiskuvaa: riittävä uni, liikunta, oppiminen ja sosiaaliset suhteet.</a:t>
            </a:r>
            <a:endParaRPr lang="fi-FI" sz="2300" dirty="0">
              <a:ea typeface="Lato"/>
              <a:cs typeface="Lato"/>
            </a:endParaRPr>
          </a:p>
        </p:txBody>
      </p:sp>
      <p:sp>
        <p:nvSpPr>
          <p:cNvPr id="4" name="Suorakulmio 3">
            <a:extLst>
              <a:ext uri="{FF2B5EF4-FFF2-40B4-BE49-F238E27FC236}">
                <a16:creationId xmlns:a16="http://schemas.microsoft.com/office/drawing/2014/main" id="{C2EFEAA2-7C78-5B6F-2931-D64CF209630E}"/>
              </a:ext>
            </a:extLst>
          </p:cNvPr>
          <p:cNvSpPr/>
          <p:nvPr/>
        </p:nvSpPr>
        <p:spPr>
          <a:xfrm>
            <a:off x="10360152" y="6335486"/>
            <a:ext cx="1254905" cy="337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7AA336FF-440B-B6D7-1160-1832A4EFACA4}"/>
              </a:ext>
            </a:extLst>
          </p:cNvPr>
          <p:cNvPicPr>
            <a:picLocks noChangeAspect="1"/>
          </p:cNvPicPr>
          <p:nvPr/>
        </p:nvPicPr>
        <p:blipFill>
          <a:blip r:embed="rId3"/>
          <a:stretch>
            <a:fillRect/>
          </a:stretch>
        </p:blipFill>
        <p:spPr>
          <a:xfrm>
            <a:off x="9923297" y="6309034"/>
            <a:ext cx="1853345" cy="384081"/>
          </a:xfrm>
          <a:prstGeom prst="rect">
            <a:avLst/>
          </a:prstGeom>
        </p:spPr>
      </p:pic>
    </p:spTree>
    <p:extLst>
      <p:ext uri="{BB962C8B-B14F-4D97-AF65-F5344CB8AC3E}">
        <p14:creationId xmlns:p14="http://schemas.microsoft.com/office/powerpoint/2010/main" val="904836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E72C0-24EA-8CE2-9C53-4F2F33DF7ECD}"/>
            </a:ext>
          </a:extLst>
        </p:cNvPr>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2C6E2AF2-5247-8F68-7FB1-9081362510E1}"/>
              </a:ext>
            </a:extLst>
          </p:cNvPr>
          <p:cNvSpPr>
            <a:spLocks noGrp="1"/>
          </p:cNvSpPr>
          <p:nvPr>
            <p:ph idx="1"/>
          </p:nvPr>
        </p:nvSpPr>
        <p:spPr/>
        <p:txBody>
          <a:bodyPr vert="horz" lIns="91440" tIns="45720" rIns="91440" bIns="45720" rtlCol="0" anchor="t">
            <a:normAutofit lnSpcReduction="10000"/>
          </a:bodyPr>
          <a:lstStyle/>
          <a:p>
            <a:pPr marL="457200" indent="-457200">
              <a:buAutoNum type="arabicPeriod"/>
            </a:pPr>
            <a:r>
              <a:rPr lang="fi-FI" dirty="0"/>
              <a:t>Digitaaliset alustat pyrkivät </a:t>
            </a:r>
            <a:r>
              <a:rPr lang="fi-FI" b="1" dirty="0">
                <a:solidFill>
                  <a:schemeClr val="tx2"/>
                </a:solidFill>
              </a:rPr>
              <a:t>maksimoimaan ajan</a:t>
            </a:r>
            <a:r>
              <a:rPr lang="fi-FI" dirty="0"/>
              <a:t>, jonka vietämme palvelun äärellä.</a:t>
            </a:r>
            <a:endParaRPr lang="en-US" dirty="0"/>
          </a:p>
          <a:p>
            <a:pPr marL="457200" indent="-457200">
              <a:buAutoNum type="arabicPeriod"/>
            </a:pPr>
            <a:r>
              <a:rPr lang="fi-FI" b="1" dirty="0">
                <a:solidFill>
                  <a:schemeClr val="tx2"/>
                </a:solidFill>
              </a:rPr>
              <a:t>Algoritmit</a:t>
            </a:r>
            <a:r>
              <a:rPr lang="fi-FI" dirty="0"/>
              <a:t> ovat sääntöjoukko, joka määrittää sen mitä näemme ja huomioimme digitaalisilla alustoilla – tekoälypohjainen algoritmi oppii erityisen tehokkaasti toiminnastamme ja tarjoaa tiedon pohjalta meille sisältöjä.</a:t>
            </a:r>
          </a:p>
          <a:p>
            <a:pPr marL="457200" indent="-457200">
              <a:buAutoNum type="arabicPeriod"/>
            </a:pPr>
            <a:r>
              <a:rPr lang="fi-FI" b="1" dirty="0" err="1">
                <a:solidFill>
                  <a:schemeClr val="tx2"/>
                </a:solidFill>
                <a:ea typeface="Lato"/>
                <a:cs typeface="Lato"/>
              </a:rPr>
              <a:t>lmoitusäänet</a:t>
            </a:r>
            <a:r>
              <a:rPr lang="fi-FI" b="1" dirty="0">
                <a:solidFill>
                  <a:schemeClr val="tx2"/>
                </a:solidFill>
                <a:ea typeface="Lato"/>
                <a:cs typeface="Lato"/>
              </a:rPr>
              <a:t>, </a:t>
            </a:r>
            <a:r>
              <a:rPr lang="fi-FI" b="1" dirty="0" err="1">
                <a:solidFill>
                  <a:schemeClr val="tx2"/>
                </a:solidFill>
                <a:ea typeface="Lato"/>
                <a:cs typeface="Lato"/>
              </a:rPr>
              <a:t>notifikaatiomerkinnät</a:t>
            </a:r>
            <a:r>
              <a:rPr lang="fi-FI" b="1" dirty="0">
                <a:solidFill>
                  <a:schemeClr val="tx2"/>
                </a:solidFill>
                <a:ea typeface="Lato"/>
                <a:cs typeface="Lato"/>
              </a:rPr>
              <a:t>, pelien pienet palkkiot </a:t>
            </a:r>
            <a:r>
              <a:rPr lang="fi-FI" dirty="0">
                <a:ea typeface="Lato"/>
                <a:cs typeface="Lato"/>
              </a:rPr>
              <a:t>ovat kaikki rakennettu tarjoamaan nopeaa mielihyvää ihmisen aivoille.</a:t>
            </a:r>
          </a:p>
          <a:p>
            <a:pPr marL="457200" indent="-457200">
              <a:buAutoNum type="arabicPeriod"/>
            </a:pPr>
            <a:r>
              <a:rPr lang="fi-FI" dirty="0">
                <a:ea typeface="Lato"/>
                <a:cs typeface="Lato"/>
              </a:rPr>
              <a:t>Nopeat palkkiot </a:t>
            </a:r>
            <a:r>
              <a:rPr lang="fi-FI" b="1" dirty="0">
                <a:solidFill>
                  <a:schemeClr val="tx2"/>
                </a:solidFill>
                <a:ea typeface="Lato"/>
                <a:cs typeface="Lato"/>
              </a:rPr>
              <a:t>kouluttavat aivomme </a:t>
            </a:r>
            <a:r>
              <a:rPr lang="fi-FI" dirty="0">
                <a:ea typeface="Lato"/>
                <a:cs typeface="Lato"/>
              </a:rPr>
              <a:t>ja ne saattavat vaikuttaa siihen, että meidän on vaikea tarttua pitkäjänteiseen toimintaan.</a:t>
            </a:r>
          </a:p>
          <a:p>
            <a:pPr marL="457200" indent="-457200">
              <a:buAutoNum type="arabicPeriod"/>
            </a:pPr>
            <a:endParaRPr lang="fi-FI" dirty="0"/>
          </a:p>
        </p:txBody>
      </p:sp>
      <p:sp>
        <p:nvSpPr>
          <p:cNvPr id="3" name="Otsikko 2">
            <a:extLst>
              <a:ext uri="{FF2B5EF4-FFF2-40B4-BE49-F238E27FC236}">
                <a16:creationId xmlns:a16="http://schemas.microsoft.com/office/drawing/2014/main" id="{37665E9C-229A-C58B-4C0B-CC7168735B32}"/>
              </a:ext>
            </a:extLst>
          </p:cNvPr>
          <p:cNvSpPr>
            <a:spLocks noGrp="1"/>
          </p:cNvSpPr>
          <p:nvPr>
            <p:ph type="title"/>
          </p:nvPr>
        </p:nvSpPr>
        <p:spPr/>
        <p:txBody>
          <a:bodyPr>
            <a:normAutofit fontScale="90000"/>
          </a:bodyPr>
          <a:lstStyle/>
          <a:p>
            <a:r>
              <a:rPr lang="fi-FI" dirty="0"/>
              <a:t>Sosiaalisen median ja pelien algoritmit </a:t>
            </a:r>
            <a:r>
              <a:rPr lang="fi-FI" dirty="0">
                <a:solidFill>
                  <a:schemeClr val="tx2"/>
                </a:solidFill>
              </a:rPr>
              <a:t>kilpailevat ajastamme</a:t>
            </a:r>
          </a:p>
        </p:txBody>
      </p:sp>
      <p:pic>
        <p:nvPicPr>
          <p:cNvPr id="5" name="Kuva 4" descr="Kuva, joka sisältää kohteen teksti, kuvakaappaus, Fontti, dokumentti&#10;&#10;Tekoälyllä luotu sisältö voi olla virheellistä.">
            <a:extLst>
              <a:ext uri="{FF2B5EF4-FFF2-40B4-BE49-F238E27FC236}">
                <a16:creationId xmlns:a16="http://schemas.microsoft.com/office/drawing/2014/main" id="{5643B8B7-8F8A-C798-3FF3-06CDBAE67D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92" y="0"/>
            <a:ext cx="11710308" cy="6858000"/>
          </a:xfrm>
          <a:prstGeom prst="rect">
            <a:avLst/>
          </a:prstGeom>
        </p:spPr>
      </p:pic>
    </p:spTree>
    <p:extLst>
      <p:ext uri="{BB962C8B-B14F-4D97-AF65-F5344CB8AC3E}">
        <p14:creationId xmlns:p14="http://schemas.microsoft.com/office/powerpoint/2010/main" val="1659023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teksti, Fontti, kuvakaappaus, logo&#10;&#10;Kuvaus luotu automaattisesti">
            <a:extLst>
              <a:ext uri="{FF2B5EF4-FFF2-40B4-BE49-F238E27FC236}">
                <a16:creationId xmlns:a16="http://schemas.microsoft.com/office/drawing/2014/main" id="{6BB5111B-54DA-4EF3-F126-314F8207C3EE}"/>
              </a:ext>
            </a:extLst>
          </p:cNvPr>
          <p:cNvPicPr>
            <a:picLocks noGrp="1" noChangeAspect="1"/>
          </p:cNvPicPr>
          <p:nvPr>
            <p:ph idx="1"/>
          </p:nvPr>
        </p:nvPicPr>
        <p:blipFill>
          <a:blip r:embed="rId3"/>
          <a:stretch>
            <a:fillRect/>
          </a:stretch>
        </p:blipFill>
        <p:spPr>
          <a:xfrm>
            <a:off x="1025077" y="1618599"/>
            <a:ext cx="9125847" cy="4080270"/>
          </a:xfrm>
          <a:noFill/>
        </p:spPr>
      </p:pic>
      <p:sp>
        <p:nvSpPr>
          <p:cNvPr id="3" name="Otsikko 2">
            <a:extLst>
              <a:ext uri="{FF2B5EF4-FFF2-40B4-BE49-F238E27FC236}">
                <a16:creationId xmlns:a16="http://schemas.microsoft.com/office/drawing/2014/main" id="{E5495CDF-C760-6EA2-8DDD-E7CFA01F464D}"/>
              </a:ext>
            </a:extLst>
          </p:cNvPr>
          <p:cNvSpPr>
            <a:spLocks noGrp="1"/>
          </p:cNvSpPr>
          <p:nvPr>
            <p:ph type="title"/>
          </p:nvPr>
        </p:nvSpPr>
        <p:spPr>
          <a:xfrm>
            <a:off x="1030256" y="429750"/>
            <a:ext cx="10750296" cy="1284183"/>
          </a:xfrm>
        </p:spPr>
        <p:txBody>
          <a:bodyPr anchor="ctr">
            <a:normAutofit/>
          </a:bodyPr>
          <a:lstStyle/>
          <a:p>
            <a:pPr fontAlgn="base">
              <a:spcAft>
                <a:spcPts val="2400"/>
              </a:spcAft>
              <a:buClr>
                <a:srgbClr val="C00000"/>
              </a:buClr>
              <a:buSzPct val="150000"/>
            </a:pPr>
            <a:r>
              <a:rPr lang="fi-FI" sz="4000" dirty="0">
                <a:solidFill>
                  <a:schemeClr val="tx2"/>
                </a:solidFill>
              </a:rPr>
              <a:t>Kuvaohjelmien</a:t>
            </a:r>
            <a:r>
              <a:rPr lang="fi-FI" sz="4000" dirty="0"/>
              <a:t> ikärajamerkinnät</a:t>
            </a:r>
          </a:p>
        </p:txBody>
      </p:sp>
      <p:pic>
        <p:nvPicPr>
          <p:cNvPr id="2" name="Kuva 1">
            <a:extLst>
              <a:ext uri="{FF2B5EF4-FFF2-40B4-BE49-F238E27FC236}">
                <a16:creationId xmlns:a16="http://schemas.microsoft.com/office/drawing/2014/main" id="{0F91390A-81FD-E1C1-A5F9-3026C3FAB994}"/>
              </a:ext>
            </a:extLst>
          </p:cNvPr>
          <p:cNvPicPr>
            <a:picLocks noChangeAspect="1"/>
          </p:cNvPicPr>
          <p:nvPr/>
        </p:nvPicPr>
        <p:blipFill>
          <a:blip r:embed="rId4"/>
          <a:stretch>
            <a:fillRect/>
          </a:stretch>
        </p:blipFill>
        <p:spPr>
          <a:xfrm>
            <a:off x="10018693" y="6343596"/>
            <a:ext cx="1908213" cy="390178"/>
          </a:xfrm>
          <a:prstGeom prst="rect">
            <a:avLst/>
          </a:prstGeom>
        </p:spPr>
      </p:pic>
    </p:spTree>
    <p:extLst>
      <p:ext uri="{BB962C8B-B14F-4D97-AF65-F5344CB8AC3E}">
        <p14:creationId xmlns:p14="http://schemas.microsoft.com/office/powerpoint/2010/main" val="224572643"/>
      </p:ext>
    </p:extLst>
  </p:cSld>
  <p:clrMapOvr>
    <a:masterClrMapping/>
  </p:clrMapOvr>
</p:sld>
</file>

<file path=ppt/theme/theme1.xml><?xml version="1.0" encoding="utf-8"?>
<a:theme xmlns:a="http://schemas.openxmlformats.org/drawingml/2006/main" name="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2.xml><?xml version="1.0" encoding="utf-8"?>
<a:theme xmlns:a="http://schemas.openxmlformats.org/drawingml/2006/main" name="1_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9E953723E0CA1343B4F67A0975699A06" ma:contentTypeVersion="23" ma:contentTypeDescription="Luo uusi asiakirja." ma:contentTypeScope="" ma:versionID="9f59e186bfbd860e94ea96fe9b57b6ae">
  <xsd:schema xmlns:xsd="http://www.w3.org/2001/XMLSchema" xmlns:xs="http://www.w3.org/2001/XMLSchema" xmlns:p="http://schemas.microsoft.com/office/2006/metadata/properties" xmlns:ns2="dfbb45e1-35e2-4c63-821b-ac1e6c317b5f" xmlns:ns3="0da56fd1-ee88-4676-a934-5f143720cd46" targetNamespace="http://schemas.microsoft.com/office/2006/metadata/properties" ma:root="true" ma:fieldsID="8db9d10185701bac36e9d2eee659fd8d" ns2:_="" ns3:_="">
    <xsd:import namespace="dfbb45e1-35e2-4c63-821b-ac1e6c317b5f"/>
    <xsd:import namespace="0da56fd1-ee88-4676-a934-5f143720cd4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45e1-35e2-4c63-821b-ac1e6c317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944caaca-6154-4086-bfbb-6e331549b5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56fd1-ee88-4676-a934-5f143720cd46"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b670f1af-6406-4b85-9a95-2f561b740ad7}" ma:internalName="TaxCatchAll" ma:showField="CatchAllData" ma:web="0da56fd1-ee88-4676-a934-5f143720cd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fbb45e1-35e2-4c63-821b-ac1e6c317b5f">
      <Terms xmlns="http://schemas.microsoft.com/office/infopath/2007/PartnerControls"/>
    </lcf76f155ced4ddcb4097134ff3c332f>
    <TaxCatchAll xmlns="0da56fd1-ee88-4676-a934-5f143720cd46" xsi:nil="true"/>
  </documentManagement>
</p:properties>
</file>

<file path=customXml/itemProps1.xml><?xml version="1.0" encoding="utf-8"?>
<ds:datastoreItem xmlns:ds="http://schemas.openxmlformats.org/officeDocument/2006/customXml" ds:itemID="{687DFB32-DD62-4DFF-9861-D3F125458855}">
  <ds:schemaRefs>
    <ds:schemaRef ds:uri="http://schemas.microsoft.com/sharepoint/v3/contenttype/forms"/>
  </ds:schemaRefs>
</ds:datastoreItem>
</file>

<file path=customXml/itemProps2.xml><?xml version="1.0" encoding="utf-8"?>
<ds:datastoreItem xmlns:ds="http://schemas.openxmlformats.org/officeDocument/2006/customXml" ds:itemID="{1AC66163-8DB2-4F9A-B6A9-61E9EF0197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45e1-35e2-4c63-821b-ac1e6c317b5f"/>
    <ds:schemaRef ds:uri="0da56fd1-ee88-4676-a934-5f143720cd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2DA1E4-5AB3-4BF5-A7B2-9A1DB91271F2}">
  <ds:schemaRefs>
    <ds:schemaRef ds:uri="http://purl.org/dc/terms/"/>
    <ds:schemaRef ds:uri="dfbb45e1-35e2-4c63-821b-ac1e6c317b5f"/>
    <ds:schemaRef ds:uri="http://schemas.microsoft.com/office/infopath/2007/PartnerControls"/>
    <ds:schemaRef ds:uri="http://www.w3.org/XML/1998/namespace"/>
    <ds:schemaRef ds:uri="http://purl.org/dc/elements/1.1/"/>
    <ds:schemaRef ds:uri="http://schemas.microsoft.com/office/2006/documentManagement/types"/>
    <ds:schemaRef ds:uri="http://purl.org/dc/dcmitype/"/>
    <ds:schemaRef ds:uri="http://schemas.microsoft.com/office/2006/metadata/properties"/>
    <ds:schemaRef ds:uri="http://schemas.openxmlformats.org/package/2006/metadata/core-properties"/>
    <ds:schemaRef ds:uri="0da56fd1-ee88-4676-a934-5f143720cd46"/>
  </ds:schemaRefs>
</ds:datastoreItem>
</file>

<file path=docProps/app.xml><?xml version="1.0" encoding="utf-8"?>
<Properties xmlns="http://schemas.openxmlformats.org/officeDocument/2006/extended-properties" xmlns:vt="http://schemas.openxmlformats.org/officeDocument/2006/docPropsVTypes">
  <TotalTime>13299</TotalTime>
  <Words>1121</Words>
  <Application>Microsoft Office PowerPoint</Application>
  <PresentationFormat>Laajakuva</PresentationFormat>
  <Paragraphs>97</Paragraphs>
  <Slides>12</Slides>
  <Notes>11</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12</vt:i4>
      </vt:variant>
    </vt:vector>
  </HeadingPairs>
  <TitlesOfParts>
    <vt:vector size="21" baseType="lpstr">
      <vt:lpstr>Aptos</vt:lpstr>
      <vt:lpstr>Arial</vt:lpstr>
      <vt:lpstr>Calibri</vt:lpstr>
      <vt:lpstr>Gill Sans Infant MT</vt:lpstr>
      <vt:lpstr>Gill Sans Infant Std</vt:lpstr>
      <vt:lpstr>Lato</vt:lpstr>
      <vt:lpstr>Oswald Medium</vt:lpstr>
      <vt:lpstr>Pelastakaa Lapset Teema 2022</vt:lpstr>
      <vt:lpstr>1_Pelastakaa Lapset Teema 2022</vt:lpstr>
      <vt:lpstr>PowerPoint-esitys</vt:lpstr>
      <vt:lpstr>PowerPoint-esitys</vt:lpstr>
      <vt:lpstr>Panosta lapsen diginkäytössä hyvään!</vt:lpstr>
      <vt:lpstr>Muista suosittujen sovellusten ikärajat</vt:lpstr>
      <vt:lpstr>Sosiaalisen median ja pelien algoritmit kilpailevat ajastamme</vt:lpstr>
      <vt:lpstr>Sinä olet paras esimerkki lapsellesi digilaitteiden käytössä</vt:lpstr>
      <vt:lpstr>5 vinkkiä parempaan peliarkeen</vt:lpstr>
      <vt:lpstr>Sosiaalisen median ja pelien algoritmit kilpailevat ajastamme</vt:lpstr>
      <vt:lpstr>Kuvaohjelmien ikärajamerkinnät</vt:lpstr>
      <vt:lpstr>5 vinkkiä lapsen kanssa keskusteluun</vt:lpstr>
      <vt:lpstr>Huippula kotien tukena</vt:lpstr>
      <vt:lpstr>Anna meille palautetta!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Inka Kiuru</dc:creator>
  <cp:lastModifiedBy>Inka Kiuru</cp:lastModifiedBy>
  <cp:revision>19</cp:revision>
  <dcterms:created xsi:type="dcterms:W3CDTF">2024-11-08T10:51:53Z</dcterms:created>
  <dcterms:modified xsi:type="dcterms:W3CDTF">2026-08-03T09:06:51Z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0x0101009E953723E0CA1343B4F67A0975699A06</vt:lpwstr>
  </property>
  <property fmtid="{D5CDD505-2E9C-101B-9397-08002B2CF9AE}" pid="3" name="MediaServiceImageTags">
    <vt:lpwstr/>
  </property>
</Properties>
</file>