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385_EC487082.xml" ContentType="application/vnd.ms-powerpoint.comments+xml"/>
  <Override PartName="/ppt/notesSlides/notesSlide4.xml" ContentType="application/vnd.openxmlformats-officedocument.presentationml.notesSlide+xml"/>
  <Override PartName="/ppt/comments/modernComment_2A4_876E683F.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omments/modernComment_342_B51C37DD.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5_CBD7EA5D.xml" ContentType="application/vnd.ms-powerpoint.comments+xml"/>
  <Override PartName="/ppt/notesSlides/notesSlide9.xml" ContentType="application/vnd.openxmlformats-officedocument.presentationml.notesSlide+xml"/>
  <Override PartName="/ppt/comments/modernComment_314_6F864B27.xml" ContentType="application/vnd.ms-powerpoint.comments+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Lst>
  <p:notesMasterIdLst>
    <p:notesMasterId r:id="rId17"/>
  </p:notesMasterIdLst>
  <p:handoutMasterIdLst>
    <p:handoutMasterId r:id="rId18"/>
  </p:handoutMasterIdLst>
  <p:sldIdLst>
    <p:sldId id="903" r:id="rId5"/>
    <p:sldId id="265" r:id="rId6"/>
    <p:sldId id="833" r:id="rId7"/>
    <p:sldId id="901" r:id="rId8"/>
    <p:sldId id="902" r:id="rId9"/>
    <p:sldId id="676" r:id="rId10"/>
    <p:sldId id="834" r:id="rId11"/>
    <p:sldId id="837" r:id="rId12"/>
    <p:sldId id="657" r:id="rId13"/>
    <p:sldId id="261" r:id="rId14"/>
    <p:sldId id="788" r:id="rId15"/>
    <p:sldId id="900" r:id="rId1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7BDB6D-6E83-4E43-70B6-92F9ECAEB5D6}" name="Lauri Sundberg" initials="LS" userId="S::lauri.sundberg@pelastakaalapset.fi::113544ad-631d-487b-8351-315eff7b3c9f" providerId="AD"/>
  <p188:author id="{B2A0CF82-D8DD-D664-60CF-F5626D1D991C}" name="Inka Kiuru" initials="IK" userId="S::inka.kiuru@pelastakaalapset.fi::b6cb6791-92c1-45d1-b24a-d73e4168f864" providerId="AD"/>
  <p188:author id="{91DBF78D-E224-563B-F65E-4B51BA7F76E8}" name="Marjaana Hulkko" initials="MH" userId="S::marjaana.hulkko@pelastakaalapset.fi::032a6d45-1950-4f44-85c6-73daf6d2d2b2" providerId="AD"/>
  <p188:author id="{AA0B03D8-8ADA-1DB3-FDC5-B6F3DB058DB5}" name="Ronja Quagraine" initials="RQ" userId="S::ronja.quagraine@pelastakaalapset.fi::8a1c0092-3ab4-4ef1-9208-cfe7a4efe391" providerId="AD"/>
  <p188:author id="{9ACA6CD9-533F-CA90-9F3C-DE3BD9C85B1A}" name="Elina Pitkäranta" initials="EP" userId="S::elina.pitkaranta@pelastakaalapset.fi::0bfc8c9a-5068-4926-b3b4-39be5ee04fc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omments/modernComment_105_CBD7EA5D.xml><?xml version="1.0" encoding="utf-8"?>
<p188:cmLst xmlns:a="http://schemas.openxmlformats.org/drawingml/2006/main" xmlns:r="http://schemas.openxmlformats.org/officeDocument/2006/relationships" xmlns:p188="http://schemas.microsoft.com/office/powerpoint/2018/8/main">
  <p188:cm id="{C340FE13-AF76-4D66-BAD0-8A7458DCF3A7}" authorId="{91DBF78D-E224-563B-F65E-4B51BA7F76E8}" status="resolved" created="2025-08-11T08:56:02.778" complete="100000">
    <ac:deMkLst xmlns:ac="http://schemas.microsoft.com/office/drawing/2013/main/command">
      <pc:docMk xmlns:pc="http://schemas.microsoft.com/office/powerpoint/2013/main/command"/>
      <pc:sldMk xmlns:pc="http://schemas.microsoft.com/office/powerpoint/2013/main/command" cId="3419925085" sldId="261"/>
      <ac:spMk id="3" creationId="{0C685CE3-4968-0831-DFA4-3906E050813A}"/>
    </ac:deMkLst>
    <p188:txBody>
      <a:bodyPr/>
      <a:lstStyle/>
      <a:p>
        <a:r>
          <a:rPr lang="en-US"/>
          <a:t>Olisiko tähän joku CTA, esim.
Ottakaa käyttöönne Perheen Digisopimus</a:t>
        </a:r>
      </a:p>
    </p188:txBody>
  </p188:cm>
</p188:cmLst>
</file>

<file path=ppt/comments/modernComment_2A4_876E683F.xml><?xml version="1.0" encoding="utf-8"?>
<p188:cmLst xmlns:a="http://schemas.openxmlformats.org/drawingml/2006/main" xmlns:r="http://schemas.openxmlformats.org/officeDocument/2006/relationships" xmlns:p188="http://schemas.microsoft.com/office/powerpoint/2018/8/main">
  <p188:cm id="{659546BD-C668-451B-AEFA-AA8ED1D048C9}" authorId="{91DBF78D-E224-563B-F65E-4B51BA7F76E8}" status="resolved" created="2025-01-13T13:06:10.349" complete="100000">
    <pc:sldMkLst xmlns:pc="http://schemas.microsoft.com/office/powerpoint/2013/main/command">
      <pc:docMk/>
      <pc:sldMk cId="2272159807" sldId="676"/>
    </pc:sldMkLst>
    <p188:txBody>
      <a:bodyPr/>
      <a:lstStyle/>
      <a:p>
        <a:r>
          <a:rPr lang="en-US"/>
          <a:t>Hyvä, että ruutuaika on nostettu tässä esiin. Ruutuaika kuitenkin mietityttää vanhempia sen verran ja on niin "myyvä teema", että keskittyisin tässä diassa ruutuaikaan ja toisin samalla tasapainoisen arjen esiin. </a:t>
        </a:r>
      </a:p>
    </p188:txBody>
  </p188:cm>
  <p188:cm id="{DFAA1983-2036-4E09-835B-72D1568971AA}" authorId="{AA0B03D8-8ADA-1DB3-FDC5-B6F3DB058DB5}" status="resolved" created="2025-08-12T08:09:47.713" complete="100000">
    <ac:txMkLst xmlns:ac="http://schemas.microsoft.com/office/drawing/2013/main/command">
      <pc:docMk xmlns:pc="http://schemas.microsoft.com/office/powerpoint/2013/main/command"/>
      <pc:sldMk xmlns:pc="http://schemas.microsoft.com/office/powerpoint/2013/main/command" cId="2272159807" sldId="676"/>
      <ac:spMk id="5" creationId="{EA6CAF6A-194B-C46D-21F8-3A1D07C1C29F}"/>
      <ac:txMk cp="3" len="104">
        <ac:context len="109" hash="2455041294"/>
      </ac:txMk>
    </ac:txMkLst>
    <p188:pos x="2239818" y="2424545"/>
    <p188:txBody>
      <a:bodyPr/>
      <a:lstStyle/>
      <a:p>
        <a:r>
          <a:rPr lang="fi-FI"/>
          <a:t>Huippuhyvä viesti vanhemmille.</a:t>
        </a:r>
      </a:p>
    </p188:txBody>
  </p188:cm>
</p188:cmLst>
</file>

<file path=ppt/comments/modernComment_314_6F864B27.xml><?xml version="1.0" encoding="utf-8"?>
<p188:cmLst xmlns:a="http://schemas.openxmlformats.org/drawingml/2006/main" xmlns:r="http://schemas.openxmlformats.org/officeDocument/2006/relationships" xmlns:p188="http://schemas.microsoft.com/office/powerpoint/2018/8/main">
  <p188:cm id="{19798507-05B4-4477-9C6C-E400E49DB7F7}" authorId="{DD7BDB6D-6E83-4E43-70B6-92F9ECAEB5D6}" status="resolved" created="2025-01-16T11:48:55.877" complete="100000">
    <ac:txMkLst xmlns:ac="http://schemas.microsoft.com/office/drawing/2013/main/command">
      <pc:docMk xmlns:pc="http://schemas.microsoft.com/office/powerpoint/2013/main/command"/>
      <pc:sldMk xmlns:pc="http://schemas.microsoft.com/office/powerpoint/2013/main/command" cId="1871072039" sldId="788"/>
      <ac:spMk id="2" creationId="{3FDBE3E2-26E3-4B63-B23A-9A988342F91F}"/>
      <ac:txMk cp="0" len="11">
        <ac:context len="248" hash="2080125736"/>
      </ac:txMk>
    </ac:txMkLst>
    <p188:pos x="2175163" y="471054"/>
    <p188:txBody>
      <a:bodyPr/>
      <a:lstStyle/>
      <a:p>
        <a:r>
          <a:rPr lang="fi-FI"/>
          <a:t>Lisäsin tähän hyperlinkin Huippulan vanhempien osuuteen.</a:t>
        </a:r>
      </a:p>
    </p188:txBody>
  </p188:cm>
</p188:cmLst>
</file>

<file path=ppt/comments/modernComment_342_B51C37DD.xml><?xml version="1.0" encoding="utf-8"?>
<p188:cmLst xmlns:a="http://schemas.openxmlformats.org/drawingml/2006/main" xmlns:r="http://schemas.openxmlformats.org/officeDocument/2006/relationships" xmlns:p188="http://schemas.microsoft.com/office/powerpoint/2018/8/main">
  <p188:cm id="{E494F392-605B-4853-8E41-3A25B0CBAB62}" authorId="{91DBF78D-E224-563B-F65E-4B51BA7F76E8}" status="resolved" created="2025-01-13T08:04:58.610" complete="100000">
    <ac:txMkLst xmlns:ac="http://schemas.microsoft.com/office/drawing/2013/main/command">
      <pc:docMk xmlns:pc="http://schemas.microsoft.com/office/powerpoint/2013/main/command"/>
      <pc:sldMk xmlns:pc="http://schemas.microsoft.com/office/powerpoint/2013/main/command" cId="3038525405" sldId="834"/>
      <ac:spMk id="4" creationId="{DADF5E51-D705-B5C1-0C63-5025B1334A7F}"/>
      <ac:txMk cp="164" len="195">
        <ac:context len="700" hash="87531209"/>
      </ac:txMk>
    </ac:txMkLst>
    <p188:pos x="3302000" y="2251363"/>
    <p188:txBody>
      <a:bodyPr/>
      <a:lstStyle/>
      <a:p>
        <a:r>
          <a:rPr lang="en-US"/>
          <a:t>"Vanhemmat voivat hoitaa yhteydenpitoa ystäviin" - tässä varmaan viitataan lapsen ystäviin?</a:t>
        </a:r>
      </a:p>
    </p188:txBody>
  </p188:cm>
  <p188:cm id="{6526F116-3951-4AC3-9DD9-5746E95B88CE}" authorId="{91DBF78D-E224-563B-F65E-4B51BA7F76E8}" status="resolved" created="2025-01-13T08:05:53.986" complete="100000">
    <ac:deMkLst xmlns:ac="http://schemas.microsoft.com/office/drawing/2013/main/command">
      <pc:docMk xmlns:pc="http://schemas.microsoft.com/office/powerpoint/2013/main/command"/>
      <pc:sldMk xmlns:pc="http://schemas.microsoft.com/office/powerpoint/2013/main/command" cId="3038525405" sldId="834"/>
      <ac:spMk id="4" creationId="{DADF5E51-D705-B5C1-0C63-5025B1334A7F}"/>
    </ac:deMkLst>
    <p188:txBody>
      <a:bodyPr/>
      <a:lstStyle/>
      <a:p>
        <a:r>
          <a:rPr lang="en-US"/>
          <a:t>Tässä voisi muistuttaa myös ikärajoista, esim. WA.</a:t>
        </a:r>
      </a:p>
    </p188:txBody>
  </p188:cm>
  <p188:cm id="{4146A1B3-5A2C-49E1-B182-553DB380CECD}" authorId="{91DBF78D-E224-563B-F65E-4B51BA7F76E8}" status="resolved" created="2025-01-13T08:07:12.503" complete="100000">
    <ac:txMkLst xmlns:ac="http://schemas.microsoft.com/office/drawing/2013/main/command">
      <pc:docMk xmlns:pc="http://schemas.microsoft.com/office/powerpoint/2013/main/command"/>
      <pc:sldMk xmlns:pc="http://schemas.microsoft.com/office/powerpoint/2013/main/command" cId="3038525405" sldId="834"/>
      <ac:spMk id="4" creationId="{DADF5E51-D705-B5C1-0C63-5025B1334A7F}"/>
      <ac:txMk cp="535" len="80">
        <ac:context len="700" hash="87531209"/>
      </ac:txMk>
    </ac:txMkLst>
    <p188:pos x="7874000" y="3186545"/>
    <p188:replyLst>
      <p188:reply id="{6D27DA03-EA3A-45E8-9B2D-07D80331B6B0}" authorId="{DD7BDB6D-6E83-4E43-70B6-92F9ECAEB5D6}" created="2025-01-16T11:44:02.273">
        <p188:txBody>
          <a:bodyPr/>
          <a:lstStyle/>
          <a:p>
            <a:r>
              <a:rPr lang="fi-FI"/>
              <a:t>Joo, tätä on hyvä hieman selkeyttää.</a:t>
            </a:r>
          </a:p>
        </p188:txBody>
      </p188:reply>
    </p188:replyLst>
    <p188:txBody>
      <a:bodyPr/>
      <a:lstStyle/>
      <a:p>
        <a:r>
          <a:rPr lang="en-US"/>
          <a:t>Voisiko tätä selventää: "esimerkiksi omista laitteista kavereiden kanssa puuhaillessa" --&gt; "esim. hetkistä, jolloin puhelimia ei käytetä" yms.</a:t>
        </a:r>
      </a:p>
    </p188:txBody>
    <p188:extLst>
      <p:ext xmlns:p="http://schemas.openxmlformats.org/presentationml/2006/main" uri="{57CB4572-C831-44C2-8A1C-0ADB6CCDFE69}">
        <p223:reactions xmlns:p223="http://schemas.microsoft.com/office/powerpoint/2022/03/main">
          <p223:rxn type="👍">
            <p223:instance time="2025-01-16T11:43:42.319" authorId="{DD7BDB6D-6E83-4E43-70B6-92F9ECAEB5D6}"/>
          </p223:rxn>
        </p223:reactions>
      </p:ext>
    </p188:extLst>
  </p188:cm>
  <p188:cm id="{F8C7CD2F-B7EA-4381-ABB8-E4C304E10456}" authorId="{91DBF78D-E224-563B-F65E-4B51BA7F76E8}" status="resolved" created="2025-01-13T13:02:39.420" complete="100000">
    <ac:txMkLst xmlns:ac="http://schemas.microsoft.com/office/drawing/2013/main/command">
      <pc:docMk xmlns:pc="http://schemas.microsoft.com/office/powerpoint/2013/main/command"/>
      <pc:sldMk xmlns:pc="http://schemas.microsoft.com/office/powerpoint/2013/main/command" cId="3038525405" sldId="834"/>
      <ac:spMk id="2" creationId="{04A23D75-3943-CF73-E34A-1BB0FB456847}"/>
      <ac:txMk cp="59">
        <ac:context len="60" hash="3503421094"/>
      </ac:txMk>
    </ac:txMkLst>
    <p188:pos x="9144000" y="392545"/>
    <p188:txBody>
      <a:bodyPr/>
      <a:lstStyle/>
      <a:p>
        <a:r>
          <a:rPr lang="en-US"/>
          <a:t>Sisällöllisestä näkökulmasta siirtäisin tämän vasta loppupuolelle esim. ennen yhteistä keskustelua. Tämä on tärkeä dia, mutta näin alussa se melkein luo vanhempainiltaan sellaisen sävyn, että ulkopuolelle jääminen on tärkein kysymys koko asiassa. Tämä on enemmänkin mielestäni syventävä dia.</a:t>
        </a:r>
      </a:p>
    </p188:txBody>
  </p188:cm>
  <p188:cm id="{C3151AF0-682B-4751-AFC6-7F9B57170715}" authorId="{DD7BDB6D-6E83-4E43-70B6-92F9ECAEB5D6}" status="resolved" created="2025-01-16T11:53:21.699" complete="100000">
    <pc:sldMkLst xmlns:pc="http://schemas.microsoft.com/office/powerpoint/2013/main/command">
      <pc:docMk/>
      <pc:sldMk cId="3038525405" sldId="834"/>
    </pc:sldMkLst>
    <p188:txBody>
      <a:bodyPr/>
      <a:lstStyle/>
      <a:p>
        <a:r>
          <a:rPr lang="fi-FI"/>
          <a:t>Tosi hyvät muistiinpanot diojen vetämisen tueksi. Niihin on hyvä katsoa lopuksi yhtenäinen muotoilu (esim. ranskalaiset viivat vs bullet pointit).</a:t>
        </a:r>
      </a:p>
    </p188:txBody>
  </p188:cm>
  <p188:cm id="{0484BDBE-E2FF-43BA-A64F-FB4FD57FC2ED}" authorId="{91DBF78D-E224-563B-F65E-4B51BA7F76E8}" status="resolved" created="2025-08-11T08:48:57.680" complete="100000">
    <pc:sldMkLst xmlns:pc="http://schemas.microsoft.com/office/powerpoint/2013/main/command">
      <pc:docMk/>
      <pc:sldMk cId="3038525405" sldId="834"/>
    </pc:sldMkLst>
    <p188:replyLst>
      <p188:reply id="{05CF802E-3E01-4BCF-B77B-B146F1FABCD3}" authorId="{91DBF78D-E224-563B-F65E-4B51BA7F76E8}" created="2025-08-11T08:50:05.274">
        <p188:txBody>
          <a:bodyPr/>
          <a:lstStyle/>
          <a:p>
            <a:r>
              <a:rPr lang="en-US"/>
              <a:t>Vai halutaanko tässä korostaa sitä, miten lapset käyttävät keskenään puuhastellessaan laitteita. Tämä ei välttämättä edelleenkään avaudu vanhemmalle, että mitä haemme ja mikä olisi "paras ratkaisu". 
Onko paras ratkaisu se, että lapset eivät käytä omia laitteitaan itsekseen, yhdessä vai ollenkaan ollessaan yhdessä?</a:t>
            </a:r>
          </a:p>
        </p188:txBody>
      </p188:reply>
    </p188:replyLst>
    <p188:txBody>
      <a:bodyPr/>
      <a:lstStyle/>
      <a:p>
        <a:r>
          <a:rPr lang="en-US"/>
          <a:t>Tiivistysehdotus: Voisiko lauseen "omien laitteiden käytöstä kaverien kanssa puuhaillessa" poistaa: . Sen ajatus sisältyy jo mielestäni edelliseen lauseeseen ("hetkistä, jolloin laitteita ei käytetä).</a:t>
        </a:r>
      </a:p>
    </p188:txBody>
  </p188:cm>
</p188:cmLst>
</file>

<file path=ppt/comments/modernComment_385_EC487082.xml><?xml version="1.0" encoding="utf-8"?>
<p188:cmLst xmlns:a="http://schemas.openxmlformats.org/drawingml/2006/main" xmlns:r="http://schemas.openxmlformats.org/officeDocument/2006/relationships" xmlns:p188="http://schemas.microsoft.com/office/powerpoint/2018/8/main">
  <p188:cm id="{20AF6EA6-DC75-47E4-8C9C-4204D417F730}" authorId="{91DBF78D-E224-563B-F65E-4B51BA7F76E8}" status="resolved" created="2025-08-11T08:45:54.600" complete="100000">
    <ac:deMkLst xmlns:ac="http://schemas.microsoft.com/office/drawing/2013/main/command">
      <pc:docMk xmlns:pc="http://schemas.microsoft.com/office/powerpoint/2013/main/command"/>
      <pc:sldMk xmlns:pc="http://schemas.microsoft.com/office/powerpoint/2013/main/command" cId="3964170370" sldId="901"/>
      <ac:spMk id="3" creationId="{D4D0B2E6-8F38-E09A-CDFD-7156F2CC9254}"/>
    </ac:deMkLst>
    <p188:txBody>
      <a:bodyPr/>
      <a:lstStyle/>
      <a:p>
        <a:r>
          <a:rPr lang="en-US"/>
          <a:t>Tässä on edelleen aika paljon tekstiä. Luettavuus kärsii hieman. Voisiko tämän tämän osuuden jakaa mielummin  kahteen diaan siten, että sisältöön saa myös innostavia kuvia?</a:t>
        </a:r>
      </a:p>
    </p188:txBody>
    <p188:extLst>
      <p:ext xmlns:p="http://schemas.openxmlformats.org/presentationml/2006/main" uri="{57CB4572-C831-44C2-8A1C-0ADB6CCDFE69}">
        <p223:reactions xmlns:p223="http://schemas.microsoft.com/office/powerpoint/2022/03/main">
          <p223:rxn type="👍">
            <p223:instance time="2025-08-12T08:06:41.790" authorId="{AA0B03D8-8ADA-1DB3-FDC5-B6F3DB058DB5}"/>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88D2E7-F175-43AA-8D21-1D244072D6F1}" type="doc">
      <dgm:prSet loTypeId="urn:microsoft.com/office/officeart/2005/8/layout/cycle6" loCatId="cycle" qsTypeId="urn:microsoft.com/office/officeart/2005/8/quickstyle/simple1" qsCatId="simple" csTypeId="urn:microsoft.com/office/officeart/2005/8/colors/accent1_1" csCatId="accent1" phldr="1"/>
      <dgm:spPr/>
      <dgm:t>
        <a:bodyPr/>
        <a:lstStyle/>
        <a:p>
          <a:endParaRPr lang="fi-FI"/>
        </a:p>
      </dgm:t>
    </dgm:pt>
    <dgm:pt modelId="{E9A701D6-F02D-441C-8397-28EF01A25462}">
      <dgm:prSet phldrT="[Teksti]" custT="1"/>
      <dgm:spPr/>
      <dgm:t>
        <a:bodyPr/>
        <a:lstStyle/>
        <a:p>
          <a:r>
            <a:rPr lang="fi-FI" sz="1600" b="1" dirty="0"/>
            <a:t>Uni ja vireystila</a:t>
          </a:r>
        </a:p>
      </dgm:t>
    </dgm:pt>
    <dgm:pt modelId="{30CA8779-7707-478E-9DD6-2A4106689BDA}" type="parTrans" cxnId="{4ABE3423-FD83-491B-BE2E-5E3DE970DFCF}">
      <dgm:prSet/>
      <dgm:spPr/>
      <dgm:t>
        <a:bodyPr/>
        <a:lstStyle/>
        <a:p>
          <a:endParaRPr lang="fi-FI"/>
        </a:p>
      </dgm:t>
    </dgm:pt>
    <dgm:pt modelId="{0A3FB43A-27D5-4726-85D2-7C70E0352035}" type="sibTrans" cxnId="{4ABE3423-FD83-491B-BE2E-5E3DE970DFCF}">
      <dgm:prSet/>
      <dgm:spPr/>
      <dgm:t>
        <a:bodyPr/>
        <a:lstStyle/>
        <a:p>
          <a:endParaRPr lang="fi-FI"/>
        </a:p>
      </dgm:t>
    </dgm:pt>
    <dgm:pt modelId="{A55E0929-8866-4289-97E6-43F042780414}">
      <dgm:prSet phldrT="[Teksti]" custT="1"/>
      <dgm:spPr/>
      <dgm:t>
        <a:bodyPr/>
        <a:lstStyle/>
        <a:p>
          <a:r>
            <a:rPr lang="fi-FI" sz="2000" b="1" dirty="0"/>
            <a:t>Liikunta</a:t>
          </a:r>
        </a:p>
      </dgm:t>
    </dgm:pt>
    <dgm:pt modelId="{00D19BC8-0955-4C4C-84FA-3ED6323E726E}" type="parTrans" cxnId="{FC85516F-32A5-432D-BEF8-77AE3AECA7BB}">
      <dgm:prSet/>
      <dgm:spPr/>
      <dgm:t>
        <a:bodyPr/>
        <a:lstStyle/>
        <a:p>
          <a:endParaRPr lang="fi-FI"/>
        </a:p>
      </dgm:t>
    </dgm:pt>
    <dgm:pt modelId="{89DCAD2D-5CAF-49AE-A502-EFDC40836528}" type="sibTrans" cxnId="{FC85516F-32A5-432D-BEF8-77AE3AECA7BB}">
      <dgm:prSet/>
      <dgm:spPr/>
      <dgm:t>
        <a:bodyPr/>
        <a:lstStyle/>
        <a:p>
          <a:endParaRPr lang="fi-FI"/>
        </a:p>
      </dgm:t>
    </dgm:pt>
    <dgm:pt modelId="{20704245-EF0B-4D1E-B727-CF4C539D6400}">
      <dgm:prSet phldrT="[Teksti]" custT="1"/>
      <dgm:spPr/>
      <dgm:t>
        <a:bodyPr/>
        <a:lstStyle/>
        <a:p>
          <a:r>
            <a:rPr lang="fi-FI" sz="1600" b="1"/>
            <a:t>Mielen hyvinvointi</a:t>
          </a:r>
        </a:p>
      </dgm:t>
    </dgm:pt>
    <dgm:pt modelId="{692688CA-8E01-40DB-BE7C-5D5F0025ABCD}" type="parTrans" cxnId="{56FE6634-65BD-4564-8FA3-F8BA5CC2036A}">
      <dgm:prSet/>
      <dgm:spPr/>
      <dgm:t>
        <a:bodyPr/>
        <a:lstStyle/>
        <a:p>
          <a:endParaRPr lang="fi-FI"/>
        </a:p>
      </dgm:t>
    </dgm:pt>
    <dgm:pt modelId="{C1E9D457-92E7-422D-8BF4-5A2134EA9040}" type="sibTrans" cxnId="{56FE6634-65BD-4564-8FA3-F8BA5CC2036A}">
      <dgm:prSet/>
      <dgm:spPr/>
      <dgm:t>
        <a:bodyPr/>
        <a:lstStyle/>
        <a:p>
          <a:endParaRPr lang="fi-FI"/>
        </a:p>
      </dgm:t>
    </dgm:pt>
    <dgm:pt modelId="{D1D61A68-6957-4EE7-9DFC-7609E61E28BF}">
      <dgm:prSet phldrT="[Teksti]" custT="1"/>
      <dgm:spPr/>
      <dgm:t>
        <a:bodyPr/>
        <a:lstStyle/>
        <a:p>
          <a:r>
            <a:rPr lang="fi-FI" sz="1600" b="1"/>
            <a:t>Kaverisuhteet</a:t>
          </a:r>
        </a:p>
      </dgm:t>
    </dgm:pt>
    <dgm:pt modelId="{04643FDE-717B-4728-8DDC-D11D5811B5DE}" type="parTrans" cxnId="{D1F6072F-5044-496C-8C9C-949CAE38A671}">
      <dgm:prSet/>
      <dgm:spPr/>
      <dgm:t>
        <a:bodyPr/>
        <a:lstStyle/>
        <a:p>
          <a:endParaRPr lang="fi-FI"/>
        </a:p>
      </dgm:t>
    </dgm:pt>
    <dgm:pt modelId="{776D28B8-1093-4B7F-8A91-D20DF0E4F366}" type="sibTrans" cxnId="{D1F6072F-5044-496C-8C9C-949CAE38A671}">
      <dgm:prSet/>
      <dgm:spPr/>
      <dgm:t>
        <a:bodyPr/>
        <a:lstStyle/>
        <a:p>
          <a:endParaRPr lang="fi-FI"/>
        </a:p>
      </dgm:t>
    </dgm:pt>
    <dgm:pt modelId="{E0848F8F-3306-48C6-BB68-50B2C2990053}">
      <dgm:prSet phldrT="[Teksti]" custT="1"/>
      <dgm:spPr/>
      <dgm:t>
        <a:bodyPr/>
        <a:lstStyle/>
        <a:p>
          <a:r>
            <a:rPr lang="fi-FI" sz="1600" b="1" dirty="0"/>
            <a:t>Suhteet perheenjäseniin ja muihin läheisiin</a:t>
          </a:r>
        </a:p>
      </dgm:t>
    </dgm:pt>
    <dgm:pt modelId="{30DAE1E5-E615-472F-9A35-BB731A55C5B1}" type="parTrans" cxnId="{620840AA-95DC-42CD-B155-7D0796C518EE}">
      <dgm:prSet/>
      <dgm:spPr/>
      <dgm:t>
        <a:bodyPr/>
        <a:lstStyle/>
        <a:p>
          <a:endParaRPr lang="fi-FI"/>
        </a:p>
      </dgm:t>
    </dgm:pt>
    <dgm:pt modelId="{E6CAD89D-2132-455F-B073-5B0EEDBB667D}" type="sibTrans" cxnId="{620840AA-95DC-42CD-B155-7D0796C518EE}">
      <dgm:prSet/>
      <dgm:spPr/>
      <dgm:t>
        <a:bodyPr/>
        <a:lstStyle/>
        <a:p>
          <a:endParaRPr lang="fi-FI"/>
        </a:p>
      </dgm:t>
    </dgm:pt>
    <dgm:pt modelId="{0A5C0666-C777-4DAA-95FB-B8AC9033A143}">
      <dgm:prSet phldrT="[Teksti]" custT="1"/>
      <dgm:spPr/>
      <dgm:t>
        <a:bodyPr/>
        <a:lstStyle/>
        <a:p>
          <a:r>
            <a:rPr lang="fi-FI" sz="1600" b="1" dirty="0"/>
            <a:t>Velvollisuuksien hoitaminen</a:t>
          </a:r>
        </a:p>
      </dgm:t>
    </dgm:pt>
    <dgm:pt modelId="{068C20B8-3273-42FC-84E4-6BCD93967471}" type="parTrans" cxnId="{3495423D-5FB3-4209-B2E1-4809E8970694}">
      <dgm:prSet/>
      <dgm:spPr/>
      <dgm:t>
        <a:bodyPr/>
        <a:lstStyle/>
        <a:p>
          <a:endParaRPr lang="fi-FI"/>
        </a:p>
      </dgm:t>
    </dgm:pt>
    <dgm:pt modelId="{AE75FD31-E862-4C44-9C32-5F28007B38EA}" type="sibTrans" cxnId="{3495423D-5FB3-4209-B2E1-4809E8970694}">
      <dgm:prSet/>
      <dgm:spPr/>
      <dgm:t>
        <a:bodyPr/>
        <a:lstStyle/>
        <a:p>
          <a:endParaRPr lang="fi-FI"/>
        </a:p>
      </dgm:t>
    </dgm:pt>
    <dgm:pt modelId="{4A244A47-6C06-42CD-B6C3-A0EE3DD619E6}" type="pres">
      <dgm:prSet presAssocID="{6588D2E7-F175-43AA-8D21-1D244072D6F1}" presName="cycle" presStyleCnt="0">
        <dgm:presLayoutVars>
          <dgm:dir/>
          <dgm:resizeHandles val="exact"/>
        </dgm:presLayoutVars>
      </dgm:prSet>
      <dgm:spPr/>
    </dgm:pt>
    <dgm:pt modelId="{B293C616-67BE-4D73-9367-1AD0F5B2D663}" type="pres">
      <dgm:prSet presAssocID="{E9A701D6-F02D-441C-8397-28EF01A25462}" presName="node" presStyleLbl="node1" presStyleIdx="0" presStyleCnt="6" custScaleX="160049">
        <dgm:presLayoutVars>
          <dgm:bulletEnabled val="1"/>
        </dgm:presLayoutVars>
      </dgm:prSet>
      <dgm:spPr/>
    </dgm:pt>
    <dgm:pt modelId="{2833D5A7-84DF-4EEB-8D19-9A5968D94D0B}" type="pres">
      <dgm:prSet presAssocID="{E9A701D6-F02D-441C-8397-28EF01A25462}" presName="spNode" presStyleCnt="0"/>
      <dgm:spPr/>
    </dgm:pt>
    <dgm:pt modelId="{59231953-4F87-481D-A9B7-E30060D62493}" type="pres">
      <dgm:prSet presAssocID="{0A3FB43A-27D5-4726-85D2-7C70E0352035}" presName="sibTrans" presStyleLbl="sibTrans1D1" presStyleIdx="0" presStyleCnt="6"/>
      <dgm:spPr/>
    </dgm:pt>
    <dgm:pt modelId="{9F6FC98E-9D63-432E-AF27-A6FB80A30F86}" type="pres">
      <dgm:prSet presAssocID="{A55E0929-8866-4289-97E6-43F042780414}" presName="node" presStyleLbl="node1" presStyleIdx="1" presStyleCnt="6" custScaleX="145052">
        <dgm:presLayoutVars>
          <dgm:bulletEnabled val="1"/>
        </dgm:presLayoutVars>
      </dgm:prSet>
      <dgm:spPr/>
    </dgm:pt>
    <dgm:pt modelId="{D5429708-CDA1-41C1-AE23-6CA8DAFBCBE9}" type="pres">
      <dgm:prSet presAssocID="{A55E0929-8866-4289-97E6-43F042780414}" presName="spNode" presStyleCnt="0"/>
      <dgm:spPr/>
    </dgm:pt>
    <dgm:pt modelId="{F78ECB94-17C5-4814-8DF5-FCE4092A1741}" type="pres">
      <dgm:prSet presAssocID="{89DCAD2D-5CAF-49AE-A502-EFDC40836528}" presName="sibTrans" presStyleLbl="sibTrans1D1" presStyleIdx="1" presStyleCnt="6"/>
      <dgm:spPr/>
    </dgm:pt>
    <dgm:pt modelId="{219A3003-F097-45B7-8226-F5DF7A8D65C8}" type="pres">
      <dgm:prSet presAssocID="{20704245-EF0B-4D1E-B727-CF4C539D6400}" presName="node" presStyleLbl="node1" presStyleIdx="2" presStyleCnt="6" custScaleX="150904" custRadScaleRad="95077" custRadScaleInc="-72093">
        <dgm:presLayoutVars>
          <dgm:bulletEnabled val="1"/>
        </dgm:presLayoutVars>
      </dgm:prSet>
      <dgm:spPr/>
    </dgm:pt>
    <dgm:pt modelId="{C5259065-39EF-4D20-B132-FAAAF4FDCA19}" type="pres">
      <dgm:prSet presAssocID="{20704245-EF0B-4D1E-B727-CF4C539D6400}" presName="spNode" presStyleCnt="0"/>
      <dgm:spPr/>
    </dgm:pt>
    <dgm:pt modelId="{EFDA7C51-9586-487B-B91D-8F6F4BDEFD48}" type="pres">
      <dgm:prSet presAssocID="{C1E9D457-92E7-422D-8BF4-5A2134EA9040}" presName="sibTrans" presStyleLbl="sibTrans1D1" presStyleIdx="2" presStyleCnt="6"/>
      <dgm:spPr/>
    </dgm:pt>
    <dgm:pt modelId="{DBB8808D-BE42-4059-96B2-B26E6D43232B}" type="pres">
      <dgm:prSet presAssocID="{D1D61A68-6957-4EE7-9DFC-7609E61E28BF}" presName="node" presStyleLbl="node1" presStyleIdx="3" presStyleCnt="6" custScaleX="147995" custRadScaleRad="98085" custRadScaleInc="-13252">
        <dgm:presLayoutVars>
          <dgm:bulletEnabled val="1"/>
        </dgm:presLayoutVars>
      </dgm:prSet>
      <dgm:spPr/>
    </dgm:pt>
    <dgm:pt modelId="{B2F74653-281A-4135-95FB-24024FF03561}" type="pres">
      <dgm:prSet presAssocID="{D1D61A68-6957-4EE7-9DFC-7609E61E28BF}" presName="spNode" presStyleCnt="0"/>
      <dgm:spPr/>
    </dgm:pt>
    <dgm:pt modelId="{92581598-C5DC-4ADA-930A-C44210470A30}" type="pres">
      <dgm:prSet presAssocID="{776D28B8-1093-4B7F-8A91-D20DF0E4F366}" presName="sibTrans" presStyleLbl="sibTrans1D1" presStyleIdx="3" presStyleCnt="6"/>
      <dgm:spPr/>
    </dgm:pt>
    <dgm:pt modelId="{7F5AC86B-BDE2-44BC-8D2E-B611CED637A0}" type="pres">
      <dgm:prSet presAssocID="{E0848F8F-3306-48C6-BB68-50B2C2990053}" presName="node" presStyleLbl="node1" presStyleIdx="4" presStyleCnt="6" custScaleX="151689" custRadScaleRad="96998" custRadScaleInc="73673">
        <dgm:presLayoutVars>
          <dgm:bulletEnabled val="1"/>
        </dgm:presLayoutVars>
      </dgm:prSet>
      <dgm:spPr/>
    </dgm:pt>
    <dgm:pt modelId="{68B3489F-0F45-4C96-A838-B96C0AD6ACAC}" type="pres">
      <dgm:prSet presAssocID="{E0848F8F-3306-48C6-BB68-50B2C2990053}" presName="spNode" presStyleCnt="0"/>
      <dgm:spPr/>
    </dgm:pt>
    <dgm:pt modelId="{168F0E5C-04A6-46AB-851D-602E5BC4AF19}" type="pres">
      <dgm:prSet presAssocID="{E6CAD89D-2132-455F-B073-5B0EEDBB667D}" presName="sibTrans" presStyleLbl="sibTrans1D1" presStyleIdx="4" presStyleCnt="6"/>
      <dgm:spPr/>
    </dgm:pt>
    <dgm:pt modelId="{AF984341-C004-439B-BFE5-40E793FD9ECE}" type="pres">
      <dgm:prSet presAssocID="{0A5C0666-C777-4DAA-95FB-B8AC9033A143}" presName="node" presStyleLbl="node1" presStyleIdx="5" presStyleCnt="6" custScaleX="145576">
        <dgm:presLayoutVars>
          <dgm:bulletEnabled val="1"/>
        </dgm:presLayoutVars>
      </dgm:prSet>
      <dgm:spPr/>
    </dgm:pt>
    <dgm:pt modelId="{54267FD4-2B24-4794-9BC2-1D1201C21D6C}" type="pres">
      <dgm:prSet presAssocID="{0A5C0666-C777-4DAA-95FB-B8AC9033A143}" presName="spNode" presStyleCnt="0"/>
      <dgm:spPr/>
    </dgm:pt>
    <dgm:pt modelId="{C746CDA4-3851-4798-9433-D18A58113080}" type="pres">
      <dgm:prSet presAssocID="{AE75FD31-E862-4C44-9C32-5F28007B38EA}" presName="sibTrans" presStyleLbl="sibTrans1D1" presStyleIdx="5" presStyleCnt="6"/>
      <dgm:spPr/>
    </dgm:pt>
  </dgm:ptLst>
  <dgm:cxnLst>
    <dgm:cxn modelId="{B4DC0114-31A0-415B-9619-9DFCC26FBDD8}" type="presOf" srcId="{E0848F8F-3306-48C6-BB68-50B2C2990053}" destId="{7F5AC86B-BDE2-44BC-8D2E-B611CED637A0}" srcOrd="0" destOrd="0" presId="urn:microsoft.com/office/officeart/2005/8/layout/cycle6"/>
    <dgm:cxn modelId="{4ABE3423-FD83-491B-BE2E-5E3DE970DFCF}" srcId="{6588D2E7-F175-43AA-8D21-1D244072D6F1}" destId="{E9A701D6-F02D-441C-8397-28EF01A25462}" srcOrd="0" destOrd="0" parTransId="{30CA8779-7707-478E-9DD6-2A4106689BDA}" sibTransId="{0A3FB43A-27D5-4726-85D2-7C70E0352035}"/>
    <dgm:cxn modelId="{D1F6072F-5044-496C-8C9C-949CAE38A671}" srcId="{6588D2E7-F175-43AA-8D21-1D244072D6F1}" destId="{D1D61A68-6957-4EE7-9DFC-7609E61E28BF}" srcOrd="3" destOrd="0" parTransId="{04643FDE-717B-4728-8DDC-D11D5811B5DE}" sibTransId="{776D28B8-1093-4B7F-8A91-D20DF0E4F366}"/>
    <dgm:cxn modelId="{56FE6634-65BD-4564-8FA3-F8BA5CC2036A}" srcId="{6588D2E7-F175-43AA-8D21-1D244072D6F1}" destId="{20704245-EF0B-4D1E-B727-CF4C539D6400}" srcOrd="2" destOrd="0" parTransId="{692688CA-8E01-40DB-BE7C-5D5F0025ABCD}" sibTransId="{C1E9D457-92E7-422D-8BF4-5A2134EA9040}"/>
    <dgm:cxn modelId="{9C32F039-4C05-4E19-86E1-13845D3D0147}" type="presOf" srcId="{A55E0929-8866-4289-97E6-43F042780414}" destId="{9F6FC98E-9D63-432E-AF27-A6FB80A30F86}" srcOrd="0" destOrd="0" presId="urn:microsoft.com/office/officeart/2005/8/layout/cycle6"/>
    <dgm:cxn modelId="{3495423D-5FB3-4209-B2E1-4809E8970694}" srcId="{6588D2E7-F175-43AA-8D21-1D244072D6F1}" destId="{0A5C0666-C777-4DAA-95FB-B8AC9033A143}" srcOrd="5" destOrd="0" parTransId="{068C20B8-3273-42FC-84E4-6BCD93967471}" sibTransId="{AE75FD31-E862-4C44-9C32-5F28007B38EA}"/>
    <dgm:cxn modelId="{DC9DF442-94CD-4C95-9F56-078755DEF760}" type="presOf" srcId="{0A3FB43A-27D5-4726-85D2-7C70E0352035}" destId="{59231953-4F87-481D-A9B7-E30060D62493}" srcOrd="0" destOrd="0" presId="urn:microsoft.com/office/officeart/2005/8/layout/cycle6"/>
    <dgm:cxn modelId="{FC85516F-32A5-432D-BEF8-77AE3AECA7BB}" srcId="{6588D2E7-F175-43AA-8D21-1D244072D6F1}" destId="{A55E0929-8866-4289-97E6-43F042780414}" srcOrd="1" destOrd="0" parTransId="{00D19BC8-0955-4C4C-84FA-3ED6323E726E}" sibTransId="{89DCAD2D-5CAF-49AE-A502-EFDC40836528}"/>
    <dgm:cxn modelId="{3C11E86F-9A36-4ABC-87E2-29AB781D8D2A}" type="presOf" srcId="{776D28B8-1093-4B7F-8A91-D20DF0E4F366}" destId="{92581598-C5DC-4ADA-930A-C44210470A30}" srcOrd="0" destOrd="0" presId="urn:microsoft.com/office/officeart/2005/8/layout/cycle6"/>
    <dgm:cxn modelId="{CB2E4552-7944-44B8-BCAE-AD62FCAC9837}" type="presOf" srcId="{0A5C0666-C777-4DAA-95FB-B8AC9033A143}" destId="{AF984341-C004-439B-BFE5-40E793FD9ECE}" srcOrd="0" destOrd="0" presId="urn:microsoft.com/office/officeart/2005/8/layout/cycle6"/>
    <dgm:cxn modelId="{6C189159-7C00-4141-83F9-5B25BCFE05BE}" type="presOf" srcId="{D1D61A68-6957-4EE7-9DFC-7609E61E28BF}" destId="{DBB8808D-BE42-4059-96B2-B26E6D43232B}" srcOrd="0" destOrd="0" presId="urn:microsoft.com/office/officeart/2005/8/layout/cycle6"/>
    <dgm:cxn modelId="{6518F890-E548-4C9E-8B17-E9F8C6CCC415}" type="presOf" srcId="{C1E9D457-92E7-422D-8BF4-5A2134EA9040}" destId="{EFDA7C51-9586-487B-B91D-8F6F4BDEFD48}" srcOrd="0" destOrd="0" presId="urn:microsoft.com/office/officeart/2005/8/layout/cycle6"/>
    <dgm:cxn modelId="{2C4A2394-6A01-490C-A25E-4F65A6EF958E}" type="presOf" srcId="{6588D2E7-F175-43AA-8D21-1D244072D6F1}" destId="{4A244A47-6C06-42CD-B6C3-A0EE3DD619E6}" srcOrd="0" destOrd="0" presId="urn:microsoft.com/office/officeart/2005/8/layout/cycle6"/>
    <dgm:cxn modelId="{620840AA-95DC-42CD-B155-7D0796C518EE}" srcId="{6588D2E7-F175-43AA-8D21-1D244072D6F1}" destId="{E0848F8F-3306-48C6-BB68-50B2C2990053}" srcOrd="4" destOrd="0" parTransId="{30DAE1E5-E615-472F-9A35-BB731A55C5B1}" sibTransId="{E6CAD89D-2132-455F-B073-5B0EEDBB667D}"/>
    <dgm:cxn modelId="{0296B9AB-A306-48E0-9B80-B9336C656BA5}" type="presOf" srcId="{89DCAD2D-5CAF-49AE-A502-EFDC40836528}" destId="{F78ECB94-17C5-4814-8DF5-FCE4092A1741}" srcOrd="0" destOrd="0" presId="urn:microsoft.com/office/officeart/2005/8/layout/cycle6"/>
    <dgm:cxn modelId="{C78CC5E4-623E-4CB6-AB79-8150B9F271EE}" type="presOf" srcId="{20704245-EF0B-4D1E-B727-CF4C539D6400}" destId="{219A3003-F097-45B7-8226-F5DF7A8D65C8}" srcOrd="0" destOrd="0" presId="urn:microsoft.com/office/officeart/2005/8/layout/cycle6"/>
    <dgm:cxn modelId="{F0C138EB-C9E9-47AE-9943-236ECBDED0F0}" type="presOf" srcId="{E6CAD89D-2132-455F-B073-5B0EEDBB667D}" destId="{168F0E5C-04A6-46AB-851D-602E5BC4AF19}" srcOrd="0" destOrd="0" presId="urn:microsoft.com/office/officeart/2005/8/layout/cycle6"/>
    <dgm:cxn modelId="{B5C17DF6-B0A0-41F6-AB95-FA8D35C86A8C}" type="presOf" srcId="{AE75FD31-E862-4C44-9C32-5F28007B38EA}" destId="{C746CDA4-3851-4798-9433-D18A58113080}" srcOrd="0" destOrd="0" presId="urn:microsoft.com/office/officeart/2005/8/layout/cycle6"/>
    <dgm:cxn modelId="{9C838BFD-1D0F-4A86-8349-2B571701D8A0}" type="presOf" srcId="{E9A701D6-F02D-441C-8397-28EF01A25462}" destId="{B293C616-67BE-4D73-9367-1AD0F5B2D663}" srcOrd="0" destOrd="0" presId="urn:microsoft.com/office/officeart/2005/8/layout/cycle6"/>
    <dgm:cxn modelId="{C27B64EA-F0A6-419E-87CB-7F6B012A0476}" type="presParOf" srcId="{4A244A47-6C06-42CD-B6C3-A0EE3DD619E6}" destId="{B293C616-67BE-4D73-9367-1AD0F5B2D663}" srcOrd="0" destOrd="0" presId="urn:microsoft.com/office/officeart/2005/8/layout/cycle6"/>
    <dgm:cxn modelId="{5D878190-671E-4271-9DA9-5AC5D62EC5B7}" type="presParOf" srcId="{4A244A47-6C06-42CD-B6C3-A0EE3DD619E6}" destId="{2833D5A7-84DF-4EEB-8D19-9A5968D94D0B}" srcOrd="1" destOrd="0" presId="urn:microsoft.com/office/officeart/2005/8/layout/cycle6"/>
    <dgm:cxn modelId="{CCCAFF82-30D0-4C51-ACE7-20FD6736761D}" type="presParOf" srcId="{4A244A47-6C06-42CD-B6C3-A0EE3DD619E6}" destId="{59231953-4F87-481D-A9B7-E30060D62493}" srcOrd="2" destOrd="0" presId="urn:microsoft.com/office/officeart/2005/8/layout/cycle6"/>
    <dgm:cxn modelId="{C72AB3B3-4124-4123-80E8-ABA59351988E}" type="presParOf" srcId="{4A244A47-6C06-42CD-B6C3-A0EE3DD619E6}" destId="{9F6FC98E-9D63-432E-AF27-A6FB80A30F86}" srcOrd="3" destOrd="0" presId="urn:microsoft.com/office/officeart/2005/8/layout/cycle6"/>
    <dgm:cxn modelId="{7C2B9083-7AB2-480C-8861-E99334B37284}" type="presParOf" srcId="{4A244A47-6C06-42CD-B6C3-A0EE3DD619E6}" destId="{D5429708-CDA1-41C1-AE23-6CA8DAFBCBE9}" srcOrd="4" destOrd="0" presId="urn:microsoft.com/office/officeart/2005/8/layout/cycle6"/>
    <dgm:cxn modelId="{84260000-C6A4-4D05-94FA-ACC619DDA516}" type="presParOf" srcId="{4A244A47-6C06-42CD-B6C3-A0EE3DD619E6}" destId="{F78ECB94-17C5-4814-8DF5-FCE4092A1741}" srcOrd="5" destOrd="0" presId="urn:microsoft.com/office/officeart/2005/8/layout/cycle6"/>
    <dgm:cxn modelId="{0D579B0C-276F-4972-891A-EB31FEEE515F}" type="presParOf" srcId="{4A244A47-6C06-42CD-B6C3-A0EE3DD619E6}" destId="{219A3003-F097-45B7-8226-F5DF7A8D65C8}" srcOrd="6" destOrd="0" presId="urn:microsoft.com/office/officeart/2005/8/layout/cycle6"/>
    <dgm:cxn modelId="{37993725-597F-4B84-AA61-5DFB65EE08C6}" type="presParOf" srcId="{4A244A47-6C06-42CD-B6C3-A0EE3DD619E6}" destId="{C5259065-39EF-4D20-B132-FAAAF4FDCA19}" srcOrd="7" destOrd="0" presId="urn:microsoft.com/office/officeart/2005/8/layout/cycle6"/>
    <dgm:cxn modelId="{71FCA041-73E3-48B8-AE20-9F55002A4EB4}" type="presParOf" srcId="{4A244A47-6C06-42CD-B6C3-A0EE3DD619E6}" destId="{EFDA7C51-9586-487B-B91D-8F6F4BDEFD48}" srcOrd="8" destOrd="0" presId="urn:microsoft.com/office/officeart/2005/8/layout/cycle6"/>
    <dgm:cxn modelId="{20350189-D3DB-4BCC-AF49-3D653E418CA8}" type="presParOf" srcId="{4A244A47-6C06-42CD-B6C3-A0EE3DD619E6}" destId="{DBB8808D-BE42-4059-96B2-B26E6D43232B}" srcOrd="9" destOrd="0" presId="urn:microsoft.com/office/officeart/2005/8/layout/cycle6"/>
    <dgm:cxn modelId="{35A5B4E6-E458-4466-B32F-D11C77B730BB}" type="presParOf" srcId="{4A244A47-6C06-42CD-B6C3-A0EE3DD619E6}" destId="{B2F74653-281A-4135-95FB-24024FF03561}" srcOrd="10" destOrd="0" presId="urn:microsoft.com/office/officeart/2005/8/layout/cycle6"/>
    <dgm:cxn modelId="{B298B87E-9A91-428F-B009-5A46DA85A2FE}" type="presParOf" srcId="{4A244A47-6C06-42CD-B6C3-A0EE3DD619E6}" destId="{92581598-C5DC-4ADA-930A-C44210470A30}" srcOrd="11" destOrd="0" presId="urn:microsoft.com/office/officeart/2005/8/layout/cycle6"/>
    <dgm:cxn modelId="{E24BCA20-741C-42B2-8D62-8A98A928BB35}" type="presParOf" srcId="{4A244A47-6C06-42CD-B6C3-A0EE3DD619E6}" destId="{7F5AC86B-BDE2-44BC-8D2E-B611CED637A0}" srcOrd="12" destOrd="0" presId="urn:microsoft.com/office/officeart/2005/8/layout/cycle6"/>
    <dgm:cxn modelId="{11366FAF-0D90-40F7-A5B9-465B647C4731}" type="presParOf" srcId="{4A244A47-6C06-42CD-B6C3-A0EE3DD619E6}" destId="{68B3489F-0F45-4C96-A838-B96C0AD6ACAC}" srcOrd="13" destOrd="0" presId="urn:microsoft.com/office/officeart/2005/8/layout/cycle6"/>
    <dgm:cxn modelId="{7540605E-036D-4ECF-925A-CAEAE7FFE14F}" type="presParOf" srcId="{4A244A47-6C06-42CD-B6C3-A0EE3DD619E6}" destId="{168F0E5C-04A6-46AB-851D-602E5BC4AF19}" srcOrd="14" destOrd="0" presId="urn:microsoft.com/office/officeart/2005/8/layout/cycle6"/>
    <dgm:cxn modelId="{11B105E9-D3CE-4CDD-9424-7B97EB6734D4}" type="presParOf" srcId="{4A244A47-6C06-42CD-B6C3-A0EE3DD619E6}" destId="{AF984341-C004-439B-BFE5-40E793FD9ECE}" srcOrd="15" destOrd="0" presId="urn:microsoft.com/office/officeart/2005/8/layout/cycle6"/>
    <dgm:cxn modelId="{08379703-5662-4782-978B-C6A098FB54F7}" type="presParOf" srcId="{4A244A47-6C06-42CD-B6C3-A0EE3DD619E6}" destId="{54267FD4-2B24-4794-9BC2-1D1201C21D6C}" srcOrd="16" destOrd="0" presId="urn:microsoft.com/office/officeart/2005/8/layout/cycle6"/>
    <dgm:cxn modelId="{9C85242E-5DB7-4533-BFF1-F7AC53F04997}" type="presParOf" srcId="{4A244A47-6C06-42CD-B6C3-A0EE3DD619E6}" destId="{C746CDA4-3851-4798-9433-D18A58113080}" srcOrd="17"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3C616-67BE-4D73-9367-1AD0F5B2D663}">
      <dsp:nvSpPr>
        <dsp:cNvPr id="0" name=""/>
        <dsp:cNvSpPr/>
      </dsp:nvSpPr>
      <dsp:spPr>
        <a:xfrm>
          <a:off x="2830991" y="2145"/>
          <a:ext cx="2125603"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b="1" kern="1200" dirty="0"/>
            <a:t>Uni ja vireystila</a:t>
          </a:r>
        </a:p>
      </dsp:txBody>
      <dsp:txXfrm>
        <a:off x="2873132" y="44286"/>
        <a:ext cx="2041321" cy="778980"/>
      </dsp:txXfrm>
    </dsp:sp>
    <dsp:sp modelId="{59231953-4F87-481D-A9B7-E30060D62493}">
      <dsp:nvSpPr>
        <dsp:cNvPr id="0" name=""/>
        <dsp:cNvSpPr/>
      </dsp:nvSpPr>
      <dsp:spPr>
        <a:xfrm>
          <a:off x="1861083" y="433776"/>
          <a:ext cx="4065418" cy="4065418"/>
        </a:xfrm>
        <a:custGeom>
          <a:avLst/>
          <a:gdLst/>
          <a:ahLst/>
          <a:cxnLst/>
          <a:rect l="0" t="0" r="0" b="0"/>
          <a:pathLst>
            <a:path>
              <a:moveTo>
                <a:pt x="3099446" y="302397"/>
              </a:moveTo>
              <a:arcTo wR="2032709" hR="2032709" stAng="18099230" swAng="767406"/>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6FC98E-9D63-432E-AF27-A6FB80A30F86}">
      <dsp:nvSpPr>
        <dsp:cNvPr id="0" name=""/>
        <dsp:cNvSpPr/>
      </dsp:nvSpPr>
      <dsp:spPr>
        <a:xfrm>
          <a:off x="4690956" y="1018500"/>
          <a:ext cx="1926428"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b="1" kern="1200" dirty="0"/>
            <a:t>Liikunta</a:t>
          </a:r>
        </a:p>
      </dsp:txBody>
      <dsp:txXfrm>
        <a:off x="4733097" y="1060641"/>
        <a:ext cx="1842146" cy="778980"/>
      </dsp:txXfrm>
    </dsp:sp>
    <dsp:sp modelId="{F78ECB94-17C5-4814-8DF5-FCE4092A1741}">
      <dsp:nvSpPr>
        <dsp:cNvPr id="0" name=""/>
        <dsp:cNvSpPr/>
      </dsp:nvSpPr>
      <dsp:spPr>
        <a:xfrm>
          <a:off x="1795673" y="137052"/>
          <a:ext cx="4065418" cy="4065418"/>
        </a:xfrm>
        <a:custGeom>
          <a:avLst/>
          <a:gdLst/>
          <a:ahLst/>
          <a:cxnLst/>
          <a:rect l="0" t="0" r="0" b="0"/>
          <a:pathLst>
            <a:path>
              <a:moveTo>
                <a:pt x="4045854" y="1751368"/>
              </a:moveTo>
              <a:arcTo wR="2032709" hR="2032709" stAng="21122659" swAng="1119690"/>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9A3003-F097-45B7-8226-F5DF7A8D65C8}">
      <dsp:nvSpPr>
        <dsp:cNvPr id="0" name=""/>
        <dsp:cNvSpPr/>
      </dsp:nvSpPr>
      <dsp:spPr>
        <a:xfrm>
          <a:off x="4753332" y="2553975"/>
          <a:ext cx="2004149"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b="1" kern="1200"/>
            <a:t>Mielen hyvinvointi</a:t>
          </a:r>
        </a:p>
      </dsp:txBody>
      <dsp:txXfrm>
        <a:off x="4795473" y="2596116"/>
        <a:ext cx="1919867" cy="778980"/>
      </dsp:txXfrm>
    </dsp:sp>
    <dsp:sp modelId="{EFDA7C51-9586-487B-B91D-8F6F4BDEFD48}">
      <dsp:nvSpPr>
        <dsp:cNvPr id="0" name=""/>
        <dsp:cNvSpPr/>
      </dsp:nvSpPr>
      <dsp:spPr>
        <a:xfrm>
          <a:off x="1722043" y="482580"/>
          <a:ext cx="4065418" cy="4065418"/>
        </a:xfrm>
        <a:custGeom>
          <a:avLst/>
          <a:gdLst/>
          <a:ahLst/>
          <a:cxnLst/>
          <a:rect l="0" t="0" r="0" b="0"/>
          <a:pathLst>
            <a:path>
              <a:moveTo>
                <a:pt x="3850127" y="2943148"/>
              </a:moveTo>
              <a:arcTo wR="2032709" hR="2032709" stAng="1596520" swAng="1587134"/>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BB8808D-BE42-4059-96B2-B26E6D43232B}">
      <dsp:nvSpPr>
        <dsp:cNvPr id="0" name=""/>
        <dsp:cNvSpPr/>
      </dsp:nvSpPr>
      <dsp:spPr>
        <a:xfrm>
          <a:off x="3003231" y="4026505"/>
          <a:ext cx="1965514"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b="1" kern="1200"/>
            <a:t>Kaverisuhteet</a:t>
          </a:r>
        </a:p>
      </dsp:txBody>
      <dsp:txXfrm>
        <a:off x="3045372" y="4068646"/>
        <a:ext cx="1881232" cy="778980"/>
      </dsp:txXfrm>
    </dsp:sp>
    <dsp:sp modelId="{92581598-C5DC-4ADA-930A-C44210470A30}">
      <dsp:nvSpPr>
        <dsp:cNvPr id="0" name=""/>
        <dsp:cNvSpPr/>
      </dsp:nvSpPr>
      <dsp:spPr>
        <a:xfrm>
          <a:off x="1924501" y="422666"/>
          <a:ext cx="4065418" cy="4065418"/>
        </a:xfrm>
        <a:custGeom>
          <a:avLst/>
          <a:gdLst/>
          <a:ahLst/>
          <a:cxnLst/>
          <a:rect l="0" t="0" r="0" b="0"/>
          <a:pathLst>
            <a:path>
              <a:moveTo>
                <a:pt x="1068319" y="3822083"/>
              </a:moveTo>
              <a:arcTo wR="2032709" hR="2032709" stAng="7099356" swAng="1986162"/>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F5AC86B-BDE2-44BC-8D2E-B611CED637A0}">
      <dsp:nvSpPr>
        <dsp:cNvPr id="0" name=""/>
        <dsp:cNvSpPr/>
      </dsp:nvSpPr>
      <dsp:spPr>
        <a:xfrm>
          <a:off x="984386" y="2553981"/>
          <a:ext cx="2014574"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b="1" kern="1200" dirty="0"/>
            <a:t>Suhteet perheenjäseniin ja muihin läheisiin</a:t>
          </a:r>
        </a:p>
      </dsp:txBody>
      <dsp:txXfrm>
        <a:off x="1026527" y="2596122"/>
        <a:ext cx="1930292" cy="778980"/>
      </dsp:txXfrm>
    </dsp:sp>
    <dsp:sp modelId="{168F0E5C-04A6-46AB-851D-602E5BC4AF19}">
      <dsp:nvSpPr>
        <dsp:cNvPr id="0" name=""/>
        <dsp:cNvSpPr/>
      </dsp:nvSpPr>
      <dsp:spPr>
        <a:xfrm>
          <a:off x="1906342" y="253568"/>
          <a:ext cx="4065418" cy="4065418"/>
        </a:xfrm>
        <a:custGeom>
          <a:avLst/>
          <a:gdLst/>
          <a:ahLst/>
          <a:cxnLst/>
          <a:rect l="0" t="0" r="0" b="0"/>
          <a:pathLst>
            <a:path>
              <a:moveTo>
                <a:pt x="16830" y="2293743"/>
              </a:moveTo>
              <a:arcTo wR="2032709" hR="2032709" stAng="10357312" swAng="1120033"/>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984341-C004-439B-BFE5-40E793FD9ECE}">
      <dsp:nvSpPr>
        <dsp:cNvPr id="0" name=""/>
        <dsp:cNvSpPr/>
      </dsp:nvSpPr>
      <dsp:spPr>
        <a:xfrm>
          <a:off x="1166720" y="1018500"/>
          <a:ext cx="1933388" cy="863262"/>
        </a:xfrm>
        <a:prstGeom prst="roundRect">
          <a:avLst/>
        </a:prstGeom>
        <a:solidFill>
          <a:schemeClr val="lt1">
            <a:hueOff val="0"/>
            <a:satOff val="0"/>
            <a:lumOff val="0"/>
            <a:alphaOff val="0"/>
          </a:schemeClr>
        </a:solidFill>
        <a:ln w="31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b="1" kern="1200" dirty="0"/>
            <a:t>Velvollisuuksien hoitaminen</a:t>
          </a:r>
        </a:p>
      </dsp:txBody>
      <dsp:txXfrm>
        <a:off x="1208861" y="1060641"/>
        <a:ext cx="1849106" cy="778980"/>
      </dsp:txXfrm>
    </dsp:sp>
    <dsp:sp modelId="{C746CDA4-3851-4798-9433-D18A58113080}">
      <dsp:nvSpPr>
        <dsp:cNvPr id="0" name=""/>
        <dsp:cNvSpPr/>
      </dsp:nvSpPr>
      <dsp:spPr>
        <a:xfrm>
          <a:off x="1861083" y="433776"/>
          <a:ext cx="4065418" cy="4065418"/>
        </a:xfrm>
        <a:custGeom>
          <a:avLst/>
          <a:gdLst/>
          <a:ahLst/>
          <a:cxnLst/>
          <a:rect l="0" t="0" r="0" b="0"/>
          <a:pathLst>
            <a:path>
              <a:moveTo>
                <a:pt x="609383" y="581484"/>
              </a:moveTo>
              <a:arcTo wR="2032709" hR="2032709" stAng="13533364" swAng="767406"/>
            </a:path>
          </a:pathLst>
        </a:custGeom>
        <a:noFill/>
        <a:ln w="317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26FF30F-03DC-77F3-4179-3A7757F52F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751D58E8-F677-55D3-23D4-75F16AA63E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7B3E715-5CEA-4FB9-8F24-E1503C373971}" type="datetimeFigureOut">
              <a:rPr lang="fi-FI" smtClean="0"/>
              <a:t>3.8.2026</a:t>
            </a:fld>
            <a:endParaRPr lang="fi-FI"/>
          </a:p>
        </p:txBody>
      </p:sp>
      <p:sp>
        <p:nvSpPr>
          <p:cNvPr id="4" name="Alatunnisteen paikkamerkki 3">
            <a:extLst>
              <a:ext uri="{FF2B5EF4-FFF2-40B4-BE49-F238E27FC236}">
                <a16:creationId xmlns:a16="http://schemas.microsoft.com/office/drawing/2014/main" id="{35B9FDA5-D682-DAD5-5ABA-8EA6BC3D45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AE97BD64-3883-D3A4-28CF-5FE71EB0E0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3B805D-6E28-4B9B-BB7D-00BEB7588672}" type="slidenum">
              <a:rPr lang="fi-FI" smtClean="0"/>
              <a:t>‹#›</a:t>
            </a:fld>
            <a:endParaRPr lang="fi-FI"/>
          </a:p>
        </p:txBody>
      </p:sp>
    </p:spTree>
    <p:extLst>
      <p:ext uri="{BB962C8B-B14F-4D97-AF65-F5344CB8AC3E}">
        <p14:creationId xmlns:p14="http://schemas.microsoft.com/office/powerpoint/2010/main" val="3571392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EFCC69-568F-484D-869D-668272CFB216}" type="datetimeFigureOut">
              <a:rPr lang="fi-FI" smtClean="0"/>
              <a:t>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C31E3-F739-4951-8A9B-3300B52AD48F}" type="slidenum">
              <a:rPr lang="fi-FI" smtClean="0"/>
              <a:t>‹#›</a:t>
            </a:fld>
            <a:endParaRPr lang="fi-FI"/>
          </a:p>
        </p:txBody>
      </p:sp>
    </p:spTree>
    <p:extLst>
      <p:ext uri="{BB962C8B-B14F-4D97-AF65-F5344CB8AC3E}">
        <p14:creationId xmlns:p14="http://schemas.microsoft.com/office/powerpoint/2010/main" val="4038573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hl.fi/aiheet/lapset-nuoret-ja-perheet/hyvinvointi-ja-terveys/lasten-ja-nuorten-digitaalinen-hyvinvointi-ja-turvallisuus/lasten-digisuositukset-0-13-vuotiaill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elastakaalapset.fi/tyomme/mita-teemme/digitaalinen-lapsuus/digitaalinen-hyvinvointi-ja-turvallisuus/tukea-huoltajalle/perheen-digisopimu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elastakaalapset.fi/tyomme/mita-teemme/digitaalinen-lapsuus/digitaalinen-hyvinvointi-ja-turvallisuus/tukea-huoltajalle/perheen-digisopimu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Calibri"/>
                <a:cs typeface="Calibri"/>
              </a:rPr>
              <a:t>Tänään</a:t>
            </a:r>
            <a:r>
              <a:rPr lang="en-US" dirty="0">
                <a:latin typeface="Calibri"/>
                <a:cs typeface="Calibri"/>
              </a:rPr>
              <a:t> </a:t>
            </a:r>
            <a:r>
              <a:rPr lang="en-US" dirty="0" err="1">
                <a:latin typeface="Calibri"/>
                <a:cs typeface="Calibri"/>
              </a:rPr>
              <a:t>käsittelemme</a:t>
            </a:r>
            <a:r>
              <a:rPr lang="en-US" dirty="0">
                <a:latin typeface="Calibri"/>
                <a:cs typeface="Calibri"/>
              </a:rPr>
              <a:t> </a:t>
            </a:r>
            <a:r>
              <a:rPr lang="en-US" dirty="0" err="1">
                <a:latin typeface="Calibri"/>
                <a:cs typeface="Calibri"/>
              </a:rPr>
              <a:t>lasten</a:t>
            </a:r>
            <a:r>
              <a:rPr lang="en-US" dirty="0">
                <a:latin typeface="Calibri"/>
                <a:cs typeface="Calibri"/>
              </a:rPr>
              <a:t> </a:t>
            </a:r>
            <a:r>
              <a:rPr lang="en-US" dirty="0" err="1">
                <a:latin typeface="Calibri"/>
                <a:cs typeface="Calibri"/>
              </a:rPr>
              <a:t>omia</a:t>
            </a:r>
            <a:r>
              <a:rPr lang="en-US" dirty="0">
                <a:latin typeface="Calibri"/>
                <a:cs typeface="Calibri"/>
              </a:rPr>
              <a:t> </a:t>
            </a:r>
            <a:r>
              <a:rPr lang="en-US" dirty="0" err="1">
                <a:latin typeface="Calibri"/>
                <a:cs typeface="Calibri"/>
              </a:rPr>
              <a:t>puhelimia</a:t>
            </a:r>
            <a:r>
              <a:rPr lang="en-US" dirty="0">
                <a:latin typeface="Calibri"/>
                <a:cs typeface="Calibri"/>
              </a:rPr>
              <a:t>, </a:t>
            </a:r>
            <a:r>
              <a:rPr lang="en-US" dirty="0" err="1">
                <a:latin typeface="Calibri"/>
                <a:cs typeface="Calibri"/>
              </a:rPr>
              <a:t>koulun</a:t>
            </a:r>
            <a:r>
              <a:rPr lang="en-US" dirty="0">
                <a:latin typeface="Calibri"/>
                <a:cs typeface="Calibri"/>
              </a:rPr>
              <a:t> </a:t>
            </a:r>
            <a:r>
              <a:rPr lang="en-US" dirty="0" err="1">
                <a:latin typeface="Calibri"/>
                <a:cs typeface="Calibri"/>
              </a:rPr>
              <a:t>aloitusta</a:t>
            </a:r>
            <a:r>
              <a:rPr lang="en-US" dirty="0">
                <a:latin typeface="Calibri"/>
                <a:cs typeface="Calibri"/>
              </a:rPr>
              <a:t> ja </a:t>
            </a:r>
            <a:r>
              <a:rPr lang="en-US" dirty="0" err="1">
                <a:latin typeface="Calibri"/>
                <a:cs typeface="Calibri"/>
              </a:rPr>
              <a:t>tasapainoista</a:t>
            </a:r>
            <a:r>
              <a:rPr lang="en-US" dirty="0">
                <a:latin typeface="Calibri"/>
                <a:cs typeface="Calibri"/>
              </a:rPr>
              <a:t> </a:t>
            </a:r>
            <a:r>
              <a:rPr lang="en-US" dirty="0" err="1">
                <a:latin typeface="Calibri"/>
                <a:cs typeface="Calibri"/>
              </a:rPr>
              <a:t>arjen</a:t>
            </a:r>
            <a:r>
              <a:rPr lang="en-US" dirty="0">
                <a:latin typeface="Calibri"/>
                <a:cs typeface="Calibri"/>
              </a:rPr>
              <a:t> </a:t>
            </a:r>
            <a:r>
              <a:rPr lang="en-US" dirty="0" err="1">
                <a:latin typeface="Calibri"/>
                <a:cs typeface="Calibri"/>
              </a:rPr>
              <a:t>digilaitteiden</a:t>
            </a:r>
            <a:r>
              <a:rPr lang="en-US" dirty="0">
                <a:latin typeface="Calibri"/>
                <a:cs typeface="Calibri"/>
              </a:rPr>
              <a:t> </a:t>
            </a:r>
            <a:r>
              <a:rPr lang="en-US" dirty="0" err="1">
                <a:latin typeface="Calibri"/>
                <a:cs typeface="Calibri"/>
              </a:rPr>
              <a:t>käyttöä</a:t>
            </a:r>
            <a:r>
              <a:rPr lang="en-US" dirty="0">
                <a:latin typeface="Calibri"/>
                <a:cs typeface="Calibri"/>
              </a:rPr>
              <a:t>. </a:t>
            </a:r>
            <a:r>
              <a:rPr lang="en-US" dirty="0" err="1">
                <a:latin typeface="Calibri"/>
                <a:cs typeface="Calibri"/>
              </a:rPr>
              <a:t>Esitys</a:t>
            </a:r>
            <a:r>
              <a:rPr lang="en-US" dirty="0">
                <a:latin typeface="Calibri"/>
                <a:cs typeface="Calibri"/>
              </a:rPr>
              <a:t> </a:t>
            </a:r>
            <a:r>
              <a:rPr lang="en-US" dirty="0" err="1">
                <a:latin typeface="Calibri"/>
                <a:cs typeface="Calibri"/>
              </a:rPr>
              <a:t>pitää</a:t>
            </a:r>
            <a:r>
              <a:rPr lang="en-US" dirty="0">
                <a:latin typeface="Calibri"/>
                <a:cs typeface="Calibri"/>
              </a:rPr>
              <a:t> </a:t>
            </a:r>
            <a:r>
              <a:rPr lang="en-US" dirty="0" err="1">
                <a:latin typeface="Calibri"/>
                <a:cs typeface="Calibri"/>
              </a:rPr>
              <a:t>sisällään</a:t>
            </a:r>
            <a:r>
              <a:rPr lang="en-US" dirty="0">
                <a:latin typeface="Calibri"/>
                <a:cs typeface="Calibri"/>
              </a:rPr>
              <a:t> </a:t>
            </a:r>
            <a:r>
              <a:rPr lang="en-US" dirty="0" err="1">
                <a:latin typeface="Calibri"/>
                <a:cs typeface="Calibri"/>
              </a:rPr>
              <a:t>vinkkejä</a:t>
            </a:r>
            <a:r>
              <a:rPr lang="en-US" dirty="0">
                <a:latin typeface="Calibri"/>
                <a:cs typeface="Calibri"/>
              </a:rPr>
              <a:t> </a:t>
            </a:r>
            <a:r>
              <a:rPr lang="en-US" dirty="0" err="1">
                <a:latin typeface="Calibri"/>
                <a:cs typeface="Calibri"/>
              </a:rPr>
              <a:t>hankkiako</a:t>
            </a:r>
            <a:r>
              <a:rPr lang="en-US" dirty="0">
                <a:latin typeface="Calibri"/>
                <a:cs typeface="Calibri"/>
              </a:rPr>
              <a:t> </a:t>
            </a:r>
            <a:r>
              <a:rPr lang="en-US" dirty="0" err="1">
                <a:latin typeface="Calibri"/>
                <a:cs typeface="Calibri"/>
              </a:rPr>
              <a:t>ensimmäinen</a:t>
            </a:r>
            <a:r>
              <a:rPr lang="en-US" dirty="0">
                <a:latin typeface="Calibri"/>
                <a:cs typeface="Calibri"/>
              </a:rPr>
              <a:t> </a:t>
            </a:r>
            <a:r>
              <a:rPr lang="en-US" dirty="0" err="1">
                <a:latin typeface="Calibri"/>
                <a:cs typeface="Calibri"/>
              </a:rPr>
              <a:t>puhelin</a:t>
            </a:r>
            <a:r>
              <a:rPr lang="en-US" dirty="0">
                <a:latin typeface="Calibri"/>
                <a:cs typeface="Calibri"/>
              </a:rPr>
              <a:t> </a:t>
            </a:r>
            <a:r>
              <a:rPr lang="en-US" dirty="0" err="1">
                <a:latin typeface="Calibri"/>
                <a:cs typeface="Calibri"/>
              </a:rPr>
              <a:t>lapselle</a:t>
            </a:r>
            <a:r>
              <a:rPr lang="en-US" dirty="0">
                <a:latin typeface="Calibri"/>
                <a:cs typeface="Calibri"/>
              </a:rPr>
              <a:t> </a:t>
            </a:r>
            <a:r>
              <a:rPr lang="en-US" dirty="0" err="1">
                <a:latin typeface="Calibri"/>
                <a:cs typeface="Calibri"/>
              </a:rPr>
              <a:t>koulun</a:t>
            </a:r>
            <a:r>
              <a:rPr lang="en-US" dirty="0">
                <a:latin typeface="Calibri"/>
                <a:cs typeface="Calibri"/>
              </a:rPr>
              <a:t> </a:t>
            </a:r>
            <a:r>
              <a:rPr lang="en-US" dirty="0" err="1">
                <a:latin typeface="Calibri"/>
                <a:cs typeface="Calibri"/>
              </a:rPr>
              <a:t>alkutaipaleelle</a:t>
            </a:r>
            <a:r>
              <a:rPr lang="en-US" dirty="0">
                <a:latin typeface="Calibri"/>
                <a:cs typeface="Calibri"/>
              </a:rPr>
              <a:t>, </a:t>
            </a:r>
            <a:r>
              <a:rPr lang="en-US" dirty="0" err="1">
                <a:latin typeface="Calibri"/>
                <a:cs typeface="Calibri"/>
              </a:rPr>
              <a:t>tietoa</a:t>
            </a:r>
            <a:r>
              <a:rPr lang="en-US" dirty="0">
                <a:latin typeface="Calibri"/>
                <a:cs typeface="Calibri"/>
              </a:rPr>
              <a:t> </a:t>
            </a:r>
            <a:r>
              <a:rPr lang="en-US" dirty="0" err="1">
                <a:latin typeface="Calibri"/>
                <a:cs typeface="Calibri"/>
              </a:rPr>
              <a:t>lapsen</a:t>
            </a:r>
            <a:r>
              <a:rPr lang="en-US" dirty="0">
                <a:latin typeface="Calibri"/>
                <a:cs typeface="Calibri"/>
              </a:rPr>
              <a:t> </a:t>
            </a:r>
            <a:r>
              <a:rPr lang="en-US" dirty="0" err="1">
                <a:latin typeface="Calibri"/>
                <a:cs typeface="Calibri"/>
              </a:rPr>
              <a:t>ruutuajasta</a:t>
            </a:r>
            <a:r>
              <a:rPr lang="en-US" dirty="0">
                <a:latin typeface="Calibri"/>
                <a:cs typeface="Calibri"/>
              </a:rPr>
              <a:t> ja </a:t>
            </a:r>
            <a:r>
              <a:rPr lang="en-US" dirty="0" err="1">
                <a:latin typeface="Calibri"/>
                <a:cs typeface="Calibri"/>
              </a:rPr>
              <a:t>miten</a:t>
            </a:r>
            <a:r>
              <a:rPr lang="en-US" dirty="0">
                <a:latin typeface="Calibri"/>
                <a:cs typeface="Calibri"/>
              </a:rPr>
              <a:t> </a:t>
            </a:r>
            <a:r>
              <a:rPr lang="en-US" dirty="0" err="1">
                <a:latin typeface="Calibri"/>
                <a:cs typeface="Calibri"/>
              </a:rPr>
              <a:t>sopia</a:t>
            </a:r>
            <a:r>
              <a:rPr lang="en-US" dirty="0">
                <a:latin typeface="Calibri"/>
                <a:cs typeface="Calibri"/>
              </a:rPr>
              <a:t> </a:t>
            </a:r>
            <a:r>
              <a:rPr lang="en-US" dirty="0" err="1">
                <a:latin typeface="Calibri"/>
                <a:cs typeface="Calibri"/>
              </a:rPr>
              <a:t>yhteisistä</a:t>
            </a:r>
            <a:r>
              <a:rPr lang="en-US" dirty="0">
                <a:latin typeface="Calibri"/>
                <a:cs typeface="Calibri"/>
              </a:rPr>
              <a:t> </a:t>
            </a:r>
            <a:r>
              <a:rPr lang="en-US" dirty="0" err="1">
                <a:latin typeface="Calibri"/>
                <a:cs typeface="Calibri"/>
              </a:rPr>
              <a:t>pelisäännöistä</a:t>
            </a:r>
            <a:r>
              <a:rPr lang="en-US" dirty="0">
                <a:latin typeface="Calibri"/>
                <a:cs typeface="Calibri"/>
              </a:rPr>
              <a:t> </a:t>
            </a:r>
            <a:r>
              <a:rPr lang="en-US" dirty="0" err="1">
                <a:latin typeface="Calibri"/>
                <a:cs typeface="Calibri"/>
              </a:rPr>
              <a:t>muiden</a:t>
            </a:r>
            <a:r>
              <a:rPr lang="en-US" dirty="0">
                <a:latin typeface="Calibri"/>
                <a:cs typeface="Calibri"/>
              </a:rPr>
              <a:t> </a:t>
            </a:r>
            <a:r>
              <a:rPr lang="en-US" dirty="0" err="1">
                <a:latin typeface="Calibri"/>
                <a:cs typeface="Calibri"/>
              </a:rPr>
              <a:t>vanhempien</a:t>
            </a:r>
            <a:r>
              <a:rPr lang="en-US" dirty="0">
                <a:latin typeface="Calibri"/>
                <a:cs typeface="Calibri"/>
              </a:rPr>
              <a:t> </a:t>
            </a:r>
            <a:r>
              <a:rPr lang="en-US" dirty="0" err="1">
                <a:latin typeface="Calibri"/>
                <a:cs typeface="Calibri"/>
              </a:rPr>
              <a:t>kanssa</a:t>
            </a:r>
            <a:r>
              <a:rPr lang="en-US" dirty="0">
                <a:latin typeface="Calibri"/>
                <a:cs typeface="Calibri"/>
              </a:rPr>
              <a:t>. </a:t>
            </a:r>
            <a:r>
              <a:rPr lang="en-US" dirty="0" err="1">
                <a:latin typeface="Calibri"/>
                <a:cs typeface="Calibri"/>
              </a:rPr>
              <a:t>Puhumme</a:t>
            </a:r>
            <a:r>
              <a:rPr lang="en-US" dirty="0">
                <a:latin typeface="Calibri"/>
                <a:cs typeface="Calibri"/>
              </a:rPr>
              <a:t> </a:t>
            </a:r>
            <a:r>
              <a:rPr lang="en-US" dirty="0" err="1">
                <a:latin typeface="Calibri"/>
                <a:cs typeface="Calibri"/>
              </a:rPr>
              <a:t>siis</a:t>
            </a:r>
            <a:r>
              <a:rPr lang="en-US" dirty="0">
                <a:latin typeface="Calibri"/>
                <a:cs typeface="Calibri"/>
              </a:rPr>
              <a:t> </a:t>
            </a:r>
            <a:r>
              <a:rPr lang="en-US" dirty="0" err="1">
                <a:latin typeface="Calibri"/>
                <a:cs typeface="Calibri"/>
              </a:rPr>
              <a:t>ensisijaisesti</a:t>
            </a:r>
            <a:r>
              <a:rPr lang="en-US" dirty="0">
                <a:latin typeface="Calibri"/>
                <a:cs typeface="Calibri"/>
              </a:rPr>
              <a:t> </a:t>
            </a:r>
            <a:r>
              <a:rPr lang="en-US" dirty="0" err="1">
                <a:latin typeface="Calibri"/>
                <a:cs typeface="Calibri"/>
              </a:rPr>
              <a:t>kodin</a:t>
            </a:r>
            <a:r>
              <a:rPr lang="en-US" dirty="0">
                <a:latin typeface="Calibri"/>
                <a:cs typeface="Calibri"/>
              </a:rPr>
              <a:t> </a:t>
            </a:r>
            <a:r>
              <a:rPr lang="en-US" dirty="0" err="1">
                <a:latin typeface="Calibri"/>
                <a:cs typeface="Calibri"/>
              </a:rPr>
              <a:t>ruutuajasta</a:t>
            </a:r>
            <a:r>
              <a:rPr lang="en-US" dirty="0">
                <a:latin typeface="Calibri"/>
                <a:cs typeface="Calibri"/>
              </a:rPr>
              <a:t> ja </a:t>
            </a:r>
            <a:r>
              <a:rPr lang="en-US" dirty="0" err="1">
                <a:latin typeface="Calibri"/>
                <a:cs typeface="Calibri"/>
              </a:rPr>
              <a:t>puhelimen</a:t>
            </a:r>
            <a:r>
              <a:rPr lang="en-US" dirty="0">
                <a:latin typeface="Calibri"/>
                <a:cs typeface="Calibri"/>
              </a:rPr>
              <a:t> </a:t>
            </a:r>
            <a:r>
              <a:rPr lang="en-US" dirty="0" err="1">
                <a:latin typeface="Calibri"/>
                <a:cs typeface="Calibri"/>
              </a:rPr>
              <a:t>käytöstä</a:t>
            </a:r>
            <a:r>
              <a:rPr lang="en-US" dirty="0">
                <a:latin typeface="Calibri"/>
                <a:cs typeface="Calibri"/>
              </a:rPr>
              <a:t> </a:t>
            </a:r>
            <a:r>
              <a:rPr lang="en-US" dirty="0" err="1">
                <a:latin typeface="Calibri"/>
                <a:cs typeface="Calibri"/>
              </a:rPr>
              <a:t>vapaa-ajalla</a:t>
            </a:r>
            <a:r>
              <a:rPr lang="en-US" dirty="0">
                <a:latin typeface="Calibri"/>
                <a:cs typeface="Calibri"/>
              </a:rPr>
              <a:t>.</a:t>
            </a:r>
          </a:p>
        </p:txBody>
      </p:sp>
      <p:sp>
        <p:nvSpPr>
          <p:cNvPr id="4" name="Slide Number Placeholder 3"/>
          <p:cNvSpPr>
            <a:spLocks noGrp="1"/>
          </p:cNvSpPr>
          <p:nvPr>
            <p:ph type="sldNum" sz="quarter" idx="5"/>
          </p:nvPr>
        </p:nvSpPr>
        <p:spPr/>
        <p:txBody>
          <a:bodyPr/>
          <a:lstStyle/>
          <a:p>
            <a:fld id="{B963DF67-57A7-4E60-B412-2E26C2D4287B}" type="slidenum">
              <a:rPr lang="en-UK" smtClean="0"/>
              <a:t>2</a:t>
            </a:fld>
            <a:endParaRPr lang="en-UK"/>
          </a:p>
        </p:txBody>
      </p:sp>
    </p:spTree>
    <p:extLst>
      <p:ext uri="{BB962C8B-B14F-4D97-AF65-F5344CB8AC3E}">
        <p14:creationId xmlns:p14="http://schemas.microsoft.com/office/powerpoint/2010/main" val="182113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Muistuta, että palaute tulee Pelastakaa Lapsille esityksen aiheesta ja sisällöstä. </a:t>
            </a:r>
          </a:p>
        </p:txBody>
      </p:sp>
      <p:sp>
        <p:nvSpPr>
          <p:cNvPr id="4" name="Dian numeron paikkamerkki 3"/>
          <p:cNvSpPr>
            <a:spLocks noGrp="1"/>
          </p:cNvSpPr>
          <p:nvPr>
            <p:ph type="sldNum" sz="quarter" idx="5"/>
          </p:nvPr>
        </p:nvSpPr>
        <p:spPr/>
        <p:txBody>
          <a:bodyPr/>
          <a:lstStyle/>
          <a:p>
            <a:fld id="{11EC31E3-F739-4951-8A9B-3300B52AD48F}" type="slidenum">
              <a:rPr lang="fi-FI" smtClean="0"/>
              <a:t>12</a:t>
            </a:fld>
            <a:endParaRPr lang="fi-FI"/>
          </a:p>
        </p:txBody>
      </p:sp>
    </p:spTree>
    <p:extLst>
      <p:ext uri="{BB962C8B-B14F-4D97-AF65-F5344CB8AC3E}">
        <p14:creationId xmlns:p14="http://schemas.microsoft.com/office/powerpoint/2010/main" val="242999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Onko ensi puhelin sitten älypuhelin tai kellopuhelin, pohdinta alkaa aina kartoittamalla oman perheen tarpeet ja lapsen ikätaso. Kulkeeko lapsi itsenäisesti koulusta kotiin ja tarvitsee puhelimen turvakseen? Viettääkö hän kotona yksin aikaa? Pohdi onko laitteessa tarve olla nettiliittymää?  Puhelimenkäytön harjoittelun voi aloittaa  esimerkiksi vanhalla perinteisellä puhelimella tai kellopuhelimella. Terveyden ja hyvinvoinninlaitos ei suosittele alle 13-vuotiaalle. Jos 6–13-vuotiaalle halutaan hankkia puhelin, suositellaan puhelinta, jossa on vain rajalliset ominaisuudet, kuten soitto- ja viestimahdollisuus. </a:t>
            </a:r>
            <a:r>
              <a:rPr lang="fi-FI" sz="1200" b="0" i="0" kern="1200" dirty="0">
                <a:solidFill>
                  <a:schemeClr val="tx1"/>
                </a:solidFill>
                <a:effectLst/>
                <a:latin typeface="+mn-lt"/>
                <a:ea typeface="+mn-ea"/>
                <a:cs typeface="+mn-cs"/>
              </a:rPr>
              <a:t>Lapsen oman puhelimen hankintaa kannattaa viivästyttää siihen saakka, kunnes puhelimelle on todellinen tarve lapsen arjessa. Lapsen huoltaja päättää, tarvitseeko lapsi puhelinta, ja vastaa sen vastuullisesta käyttöönotosta.</a:t>
            </a:r>
          </a:p>
          <a:p>
            <a:r>
              <a:rPr lang="fi-FI" dirty="0"/>
              <a:t> </a:t>
            </a:r>
            <a:r>
              <a:rPr lang="fi-FI" dirty="0">
                <a:hlinkClick r:id="rId3"/>
              </a:rPr>
              <a:t>Lasten digisuositukset 0–13-vuotiaille – THL</a:t>
            </a:r>
            <a:endParaRPr lang="fi-FI" dirty="0"/>
          </a:p>
          <a:p>
            <a:endParaRPr lang="fi-FI" dirty="0"/>
          </a:p>
          <a:p>
            <a:r>
              <a:rPr lang="fi-FI" dirty="0"/>
              <a:t>Jos lapselle hankitaan älypuhelin nettiliittymällä, vaati se sinulta vanhempana perehtymistä kuinka laitteesta ja sovelluksista tehdään lapselle ikätason mukaisia ja turvallisia. Sen lisäksi on tarpeen tehdä pelisäännöt laitteen käytölle ja sen äärellä vietetylle ajalle. Aikaa ja sisältöjä voi rajoittaa erilaisilla ruutuaikasovelluksilla, mutta sen lisäksi on hyvä kerrata perheen yhteiset säännöt ja sopimukset, sekä pitää keskustelua yllä. Esityksen loppupuolella on materiaalivinkkinä perheen yhteinen digisopimus –pohja. </a:t>
            </a:r>
          </a:p>
          <a:p>
            <a:endParaRPr lang="fi-FI" dirty="0"/>
          </a:p>
        </p:txBody>
      </p:sp>
      <p:sp>
        <p:nvSpPr>
          <p:cNvPr id="4" name="Dian numeron paikkamerkki 3"/>
          <p:cNvSpPr>
            <a:spLocks noGrp="1"/>
          </p:cNvSpPr>
          <p:nvPr>
            <p:ph type="sldNum" sz="quarter" idx="5"/>
          </p:nvPr>
        </p:nvSpPr>
        <p:spPr/>
        <p:txBody>
          <a:bodyPr/>
          <a:lstStyle/>
          <a:p>
            <a:fld id="{B963DF67-57A7-4E60-B412-2E26C2D4287B}" type="slidenum">
              <a:rPr lang="en-UK" smtClean="0"/>
              <a:t>3</a:t>
            </a:fld>
            <a:endParaRPr lang="en-UK"/>
          </a:p>
        </p:txBody>
      </p:sp>
    </p:spTree>
    <p:extLst>
      <p:ext uri="{BB962C8B-B14F-4D97-AF65-F5344CB8AC3E}">
        <p14:creationId xmlns:p14="http://schemas.microsoft.com/office/powerpoint/2010/main" val="247874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Lapsen digitaalisesta hyvinvoinnista ja tasapainoisesta arjesta voi huolehtia, kun tarkastelee sitä kuinka paljon ja millaisen sisällön parissa lapsi viettää ruudun ääressä aikaa. Seuraa oman lapsesi reaktioita. Liian vauhdikas sisältö kannattaa jättää pois ennen iltapuuhia, jotta saa illan rauhoitettua yöunia varten. Lasta voi opettaa tarkastelemaan omaa diginkäyttöään, jotta hän oppii tärkeitä itsesäätelyn taitoja. Muista tässäkin ikätaso ja lapsen </a:t>
            </a:r>
            <a:r>
              <a:rPr lang="fi-FI" dirty="0" err="1"/>
              <a:t>yksilöllisyyys</a:t>
            </a:r>
            <a:r>
              <a:rPr lang="fi-FI" dirty="0"/>
              <a:t> – toiset lapset tarvitsevat enemmän tukea aikuiselta kuin toiset. Silti jokainen lapsi tarvitsee apua ja tukea aikuiselta diginkäytön säätelyyn.</a:t>
            </a:r>
          </a:p>
          <a:p>
            <a:endParaRPr lang="fi-FI" dirty="0"/>
          </a:p>
          <a:p>
            <a:r>
              <a:rPr lang="fi-FI" dirty="0"/>
              <a:t>Vinkki: Tehkää kotona yhteinen perheen digisopimus: </a:t>
            </a:r>
            <a:r>
              <a:rPr lang="fi-FI" dirty="0">
                <a:hlinkClick r:id="rId3"/>
              </a:rPr>
              <a:t>Perheen digisopimus - Pelastakaa Lapset</a:t>
            </a:r>
            <a:endParaRPr lang="fi-FI" dirty="0"/>
          </a:p>
        </p:txBody>
      </p:sp>
      <p:sp>
        <p:nvSpPr>
          <p:cNvPr id="4" name="Dian numeron paikkamerkki 3"/>
          <p:cNvSpPr>
            <a:spLocks noGrp="1"/>
          </p:cNvSpPr>
          <p:nvPr>
            <p:ph type="sldNum" sz="quarter" idx="5"/>
          </p:nvPr>
        </p:nvSpPr>
        <p:spPr/>
        <p:txBody>
          <a:bodyPr/>
          <a:lstStyle/>
          <a:p>
            <a:fld id="{11EC31E3-F739-4951-8A9B-3300B52AD48F}" type="slidenum">
              <a:rPr lang="fi-FI" smtClean="0"/>
              <a:t>4</a:t>
            </a:fld>
            <a:endParaRPr lang="fi-FI"/>
          </a:p>
        </p:txBody>
      </p:sp>
    </p:spTree>
    <p:extLst>
      <p:ext uri="{BB962C8B-B14F-4D97-AF65-F5344CB8AC3E}">
        <p14:creationId xmlns:p14="http://schemas.microsoft.com/office/powerpoint/2010/main" val="1885682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dirty="0">
                <a:ea typeface="Lato"/>
                <a:cs typeface="+mn-lt"/>
              </a:rPr>
              <a:t>Tarkastellaan laitteiden käyttöä arjessa isommasta kokonaismittakaavasta – miten laitteiden käyttö on suhteessa lapsen kokonaisvaltaiseen hyvinvointiin? </a:t>
            </a:r>
          </a:p>
          <a:p>
            <a:pPr fontAlgn="base"/>
            <a:r>
              <a:rPr lang="fi-FI" sz="1200" b="0" i="0" kern="1200" dirty="0">
                <a:solidFill>
                  <a:schemeClr val="tx1"/>
                </a:solidFill>
                <a:effectLst/>
                <a:latin typeface="+mn-lt"/>
                <a:ea typeface="+mn-ea"/>
                <a:cs typeface="+mn-cs"/>
              </a:rPr>
              <a:t> </a:t>
            </a:r>
          </a:p>
          <a:p>
            <a:br>
              <a:rPr lang="fi-FI" sz="1200" dirty="0">
                <a:ea typeface="Lato"/>
                <a:cs typeface="+mn-lt"/>
              </a:rPr>
            </a:br>
            <a:r>
              <a:rPr lang="fi-FI" dirty="0">
                <a:solidFill>
                  <a:srgbClr val="000000"/>
                </a:solidFill>
                <a:ea typeface="Lato"/>
                <a:cs typeface="Lato"/>
              </a:rPr>
              <a:t>		</a:t>
            </a:r>
            <a:endParaRPr lang="fi-FI" dirty="0">
              <a:ea typeface="Lato"/>
              <a:cs typeface="Lato"/>
            </a:endParaRPr>
          </a:p>
          <a:p>
            <a:pPr marL="251460" indent="-251460">
              <a:lnSpc>
                <a:spcPct val="107000"/>
              </a:lnSpc>
              <a:spcAft>
                <a:spcPts val="704"/>
              </a:spcAft>
            </a:pPr>
            <a:r>
              <a:rPr lang="fi-FI" b="1" dirty="0">
                <a:solidFill>
                  <a:srgbClr val="000000"/>
                </a:solidFill>
              </a:rPr>
              <a:t>Uni ja vireystila:</a:t>
            </a:r>
            <a:r>
              <a:rPr lang="fi-FI" dirty="0">
                <a:solidFill>
                  <a:srgbClr val="000000"/>
                </a:solidFill>
              </a:rPr>
              <a:t> saako lapsi riittävästi hyvälaatuista unta? </a:t>
            </a:r>
            <a:endParaRPr lang="en-US" dirty="0">
              <a:solidFill>
                <a:srgbClr val="000000"/>
              </a:solidFill>
            </a:endParaRPr>
          </a:p>
          <a:p>
            <a:pPr marL="251460" indent="-251460">
              <a:lnSpc>
                <a:spcPct val="107000"/>
              </a:lnSpc>
              <a:spcAft>
                <a:spcPts val="704"/>
              </a:spcAft>
            </a:pPr>
            <a:r>
              <a:rPr lang="fi-FI" dirty="0">
                <a:solidFill>
                  <a:srgbClr val="000000"/>
                </a:solidFill>
              </a:rPr>
              <a:t>-Digilaitteet voivat aiheuttaa haasteita unen pituuden sekä laadun suhteen (ei malta mennä nukkumaan, lisää levottomuutta ennen nukkumista)</a:t>
            </a:r>
            <a:endParaRPr lang="fi-FI" dirty="0">
              <a:solidFill>
                <a:srgbClr val="000000"/>
              </a:solidFill>
              <a:ea typeface="Lato"/>
              <a:cs typeface="Lato"/>
            </a:endParaRPr>
          </a:p>
          <a:p>
            <a:pPr marL="251460" indent="-251460">
              <a:lnSpc>
                <a:spcPct val="107000"/>
              </a:lnSpc>
              <a:spcAft>
                <a:spcPts val="704"/>
              </a:spcAft>
            </a:pPr>
            <a:r>
              <a:rPr lang="fi-FI" dirty="0">
                <a:solidFill>
                  <a:srgbClr val="000000"/>
                </a:solidFill>
              </a:rPr>
              <a:t>-Suositus:</a:t>
            </a:r>
            <a:endParaRPr lang="en-US" dirty="0">
              <a:solidFill>
                <a:srgbClr val="000000"/>
              </a:solidFill>
            </a:endParaRPr>
          </a:p>
          <a:p>
            <a:pPr marL="251460" indent="-251460">
              <a:lnSpc>
                <a:spcPct val="107000"/>
              </a:lnSpc>
              <a:spcAft>
                <a:spcPts val="704"/>
              </a:spcAft>
            </a:pPr>
            <a:r>
              <a:rPr lang="fi-FI" dirty="0">
                <a:solidFill>
                  <a:srgbClr val="000000"/>
                </a:solidFill>
              </a:rPr>
              <a:t>-Perheessä kannattaa luoda yhteisiä käytäntöjä illan rauhoittamiseen. </a:t>
            </a:r>
            <a:endParaRPr lang="en-US" dirty="0">
              <a:solidFill>
                <a:srgbClr val="000000"/>
              </a:solidFill>
            </a:endParaRPr>
          </a:p>
          <a:p>
            <a:pPr marL="251460" indent="-251460">
              <a:lnSpc>
                <a:spcPct val="107000"/>
              </a:lnSpc>
              <a:spcAft>
                <a:spcPts val="704"/>
              </a:spcAft>
            </a:pPr>
            <a:r>
              <a:rPr lang="fi-FI" dirty="0">
                <a:solidFill>
                  <a:srgbClr val="000000"/>
                </a:solidFill>
              </a:rPr>
              <a:t>-On suositeltavaa jättää älylaitteet kokonaan pois 1–2 tuntia ennen nukkumaanmenoa</a:t>
            </a:r>
            <a:endParaRPr lang="fi-FI" dirty="0"/>
          </a:p>
          <a:p>
            <a:pPr marL="251460" indent="-251460">
              <a:lnSpc>
                <a:spcPct val="107000"/>
              </a:lnSpc>
              <a:spcAft>
                <a:spcPts val="704"/>
              </a:spcAft>
            </a:pPr>
            <a:endParaRPr lang="fi-FI" dirty="0">
              <a:solidFill>
                <a:srgbClr val="000000"/>
              </a:solidFill>
              <a:ea typeface="Lato"/>
              <a:cs typeface="Lato"/>
            </a:endParaRPr>
          </a:p>
          <a:p>
            <a:pPr marL="251460" indent="-251460">
              <a:lnSpc>
                <a:spcPct val="107000"/>
              </a:lnSpc>
              <a:spcAft>
                <a:spcPts val="704"/>
              </a:spcAft>
            </a:pPr>
            <a:r>
              <a:rPr lang="fi-FI" sz="1200" b="1" dirty="0">
                <a:solidFill>
                  <a:srgbClr val="000000"/>
                </a:solidFill>
                <a:ea typeface="Times New Roman" panose="02020603050405020304" pitchFamily="18" charset="0"/>
                <a:cs typeface="Lato"/>
              </a:rPr>
              <a:t>Liikunta: </a:t>
            </a:r>
            <a:r>
              <a:rPr lang="fi-FI" sz="1200" dirty="0">
                <a:solidFill>
                  <a:srgbClr val="000000"/>
                </a:solidFill>
                <a:ea typeface="Times New Roman" panose="02020603050405020304" pitchFamily="18" charset="0"/>
                <a:cs typeface="Lato"/>
              </a:rPr>
              <a:t>liikkuuko ja ulkoileeko lapsi päivittäin?</a:t>
            </a:r>
            <a:r>
              <a:rPr lang="fi-FI" dirty="0">
                <a:solidFill>
                  <a:srgbClr val="000000"/>
                </a:solidFill>
                <a:ea typeface="Times New Roman" panose="02020603050405020304" pitchFamily="18" charset="0"/>
                <a:cs typeface="Lato"/>
              </a:rPr>
              <a:t> </a:t>
            </a:r>
          </a:p>
          <a:p>
            <a:pPr marL="251460" indent="-251460">
              <a:lnSpc>
                <a:spcPct val="107000"/>
              </a:lnSpc>
              <a:spcAft>
                <a:spcPts val="704"/>
              </a:spcAft>
            </a:pPr>
            <a:r>
              <a:rPr lang="fi-FI" dirty="0">
                <a:solidFill>
                  <a:srgbClr val="000000"/>
                </a:solidFill>
                <a:ea typeface="Times New Roman" panose="02020603050405020304" pitchFamily="18" charset="0"/>
                <a:cs typeface="Lato"/>
              </a:rPr>
              <a:t>	-Liikkuuko ja ulkoileeko lapsi?</a:t>
            </a:r>
          </a:p>
          <a:p>
            <a:pPr marL="251460" indent="-251460">
              <a:lnSpc>
                <a:spcPct val="107000"/>
              </a:lnSpc>
              <a:spcAft>
                <a:spcPts val="704"/>
              </a:spcAft>
            </a:pPr>
            <a:r>
              <a:rPr lang="fi-FI" b="0" i="0" dirty="0">
                <a:solidFill>
                  <a:srgbClr val="000000"/>
                </a:solidFill>
                <a:effectLst/>
                <a:latin typeface="Lato"/>
                <a:ea typeface="Lato"/>
                <a:cs typeface="Lato"/>
              </a:rPr>
              <a:t>	-Onko lapsella liikkumattomuuteen tai ergonomiaan liittyviä haasteita (p</a:t>
            </a:r>
            <a:r>
              <a:rPr lang="fi-FI" b="0" i="0" dirty="0">
                <a:solidFill>
                  <a:srgbClr val="3C3C3C"/>
                </a:solidFill>
                <a:effectLst/>
                <a:latin typeface="Lato"/>
                <a:ea typeface="Lato"/>
                <a:cs typeface="Lato"/>
              </a:rPr>
              <a:t>äänsärky, niskan ja selän alueen säryt)</a:t>
            </a:r>
          </a:p>
          <a:p>
            <a:pPr marL="251460" indent="-251460">
              <a:lnSpc>
                <a:spcPct val="107000"/>
              </a:lnSpc>
              <a:spcAft>
                <a:spcPts val="704"/>
              </a:spcAft>
            </a:pPr>
            <a:r>
              <a:rPr lang="fi-FI" dirty="0">
                <a:solidFill>
                  <a:srgbClr val="000000"/>
                </a:solidFill>
                <a:ea typeface="Times New Roman" panose="02020603050405020304" pitchFamily="18" charset="0"/>
                <a:cs typeface="Lato"/>
              </a:rPr>
              <a:t>-Suositus: liikuntaharrastuksia ja perheen yhteistä fyysistä tekemistä myös ilman digilaitteita </a:t>
            </a:r>
          </a:p>
          <a:p>
            <a:pPr marL="251460" indent="-251460">
              <a:lnSpc>
                <a:spcPct val="107000"/>
              </a:lnSpc>
              <a:spcAft>
                <a:spcPts val="704"/>
              </a:spcAft>
            </a:pPr>
            <a:endParaRPr lang="fi-FI" dirty="0">
              <a:solidFill>
                <a:srgbClr val="000000"/>
              </a:solidFill>
              <a:ea typeface="Times New Roman" panose="02020603050405020304" pitchFamily="18" charset="0"/>
              <a:cs typeface="Lato"/>
            </a:endParaRPr>
          </a:p>
          <a:p>
            <a:pPr marL="251460" indent="-251460">
              <a:lnSpc>
                <a:spcPct val="107000"/>
              </a:lnSpc>
              <a:spcAft>
                <a:spcPts val="704"/>
              </a:spcAft>
            </a:pPr>
            <a:r>
              <a:rPr lang="fi-FI" b="1" dirty="0">
                <a:solidFill>
                  <a:srgbClr val="000000"/>
                </a:solidFill>
              </a:rPr>
              <a:t>Mielen hyvinvointi: </a:t>
            </a:r>
            <a:r>
              <a:rPr lang="fi-FI" dirty="0">
                <a:solidFill>
                  <a:srgbClr val="000000"/>
                </a:solidFill>
              </a:rPr>
              <a:t>miten lapsi voi? Onko mielialassa tapahtunut muutoksia? </a:t>
            </a:r>
            <a:endParaRPr lang="en-US" dirty="0">
              <a:solidFill>
                <a:srgbClr val="000000"/>
              </a:solidFill>
            </a:endParaRPr>
          </a:p>
          <a:p>
            <a:pPr marL="251460" indent="-251460">
              <a:lnSpc>
                <a:spcPct val="107000"/>
              </a:lnSpc>
              <a:spcAft>
                <a:spcPts val="704"/>
              </a:spcAft>
            </a:pPr>
            <a:r>
              <a:rPr lang="fi-FI" dirty="0">
                <a:solidFill>
                  <a:srgbClr val="000000"/>
                </a:solidFill>
              </a:rPr>
              <a:t>-Digilaitteiden suuri käyttö voi aiheuttaa ärtyneisyyttä, esim. tekemisestä katoaa ilo. Levottomuutta, keskittymisvaikeuksia.</a:t>
            </a:r>
            <a:endParaRPr lang="en-US" dirty="0">
              <a:solidFill>
                <a:srgbClr val="000000"/>
              </a:solidFill>
            </a:endParaRPr>
          </a:p>
          <a:p>
            <a:pPr marL="251460" indent="-251460">
              <a:lnSpc>
                <a:spcPct val="107000"/>
              </a:lnSpc>
              <a:spcAft>
                <a:spcPts val="704"/>
              </a:spcAft>
            </a:pPr>
            <a:r>
              <a:rPr lang="fi-FI" dirty="0">
                <a:solidFill>
                  <a:srgbClr val="000000"/>
                </a:solidFill>
              </a:rPr>
              <a:t>  -Ahdistava sisältö tai esim. kiusaaminen voi myös näkyä käytöksessä</a:t>
            </a:r>
            <a:endParaRPr lang="en-US" dirty="0">
              <a:solidFill>
                <a:srgbClr val="000000"/>
              </a:solidFill>
            </a:endParaRPr>
          </a:p>
          <a:p>
            <a:pPr marL="251460" indent="-251460">
              <a:lnSpc>
                <a:spcPct val="107000"/>
              </a:lnSpc>
              <a:spcAft>
                <a:spcPts val="704"/>
              </a:spcAft>
            </a:pPr>
            <a:endParaRPr lang="fi-FI" dirty="0">
              <a:solidFill>
                <a:srgbClr val="000000"/>
              </a:solidFill>
            </a:endParaRPr>
          </a:p>
          <a:p>
            <a:pPr marL="251460" indent="-251460">
              <a:lnSpc>
                <a:spcPct val="107000"/>
              </a:lnSpc>
              <a:spcAft>
                <a:spcPts val="704"/>
              </a:spcAft>
            </a:pPr>
            <a:r>
              <a:rPr lang="fi-FI" b="1" dirty="0">
                <a:solidFill>
                  <a:srgbClr val="000000"/>
                </a:solidFill>
              </a:rPr>
              <a:t>Kaverisuhteet:</a:t>
            </a:r>
            <a:r>
              <a:rPr lang="fi-FI" dirty="0">
                <a:solidFill>
                  <a:srgbClr val="000000"/>
                </a:solidFill>
              </a:rPr>
              <a:t> onko lapsella kavereita? Miten kaverisuhteet sujuvat? </a:t>
            </a:r>
            <a:endParaRPr lang="en-US" dirty="0">
              <a:solidFill>
                <a:srgbClr val="000000"/>
              </a:solidFill>
            </a:endParaRPr>
          </a:p>
          <a:p>
            <a:pPr marL="251460" indent="-251460">
              <a:lnSpc>
                <a:spcPct val="107000"/>
              </a:lnSpc>
              <a:spcAft>
                <a:spcPts val="704"/>
              </a:spcAft>
            </a:pPr>
            <a:r>
              <a:rPr lang="fi-FI" dirty="0">
                <a:solidFill>
                  <a:srgbClr val="000000"/>
                </a:solidFill>
              </a:rPr>
              <a:t>-Digilaitteiden mahdollisuudet, myös haasteet (esim. kiusaaminen tai muut ikävät tilanteet)</a:t>
            </a:r>
            <a:endParaRPr lang="fi-FI" dirty="0"/>
          </a:p>
          <a:p>
            <a:pPr marL="251460" indent="-251460">
              <a:lnSpc>
                <a:spcPct val="107000"/>
              </a:lnSpc>
              <a:spcAft>
                <a:spcPts val="704"/>
              </a:spcAft>
            </a:pPr>
            <a:endParaRPr lang="fi-FI" dirty="0">
              <a:solidFill>
                <a:srgbClr val="000000"/>
              </a:solidFill>
              <a:ea typeface="Lato"/>
              <a:cs typeface="Lato"/>
            </a:endParaRPr>
          </a:p>
          <a:p>
            <a:pPr marL="251460" indent="-251460">
              <a:lnSpc>
                <a:spcPct val="107000"/>
              </a:lnSpc>
              <a:spcAft>
                <a:spcPts val="704"/>
              </a:spcAft>
            </a:pPr>
            <a:r>
              <a:rPr lang="fi-FI" b="1" dirty="0">
                <a:solidFill>
                  <a:srgbClr val="000000"/>
                </a:solidFill>
              </a:rPr>
              <a:t>Suhteet perheenjäseniin ja muihin läheisiin:</a:t>
            </a:r>
            <a:r>
              <a:rPr lang="fi-FI" dirty="0">
                <a:solidFill>
                  <a:srgbClr val="000000"/>
                </a:solidFill>
              </a:rPr>
              <a:t> miten lapsen perhesuhteet voivat? Vaikuttavatko digilaitteet jotenkin perhesuhteisiin? </a:t>
            </a:r>
            <a:endParaRPr lang="en-US" dirty="0">
              <a:solidFill>
                <a:srgbClr val="000000"/>
              </a:solidFill>
            </a:endParaRPr>
          </a:p>
          <a:p>
            <a:pPr marL="251460" indent="-251460">
              <a:lnSpc>
                <a:spcPct val="107000"/>
              </a:lnSpc>
              <a:spcAft>
                <a:spcPts val="704"/>
              </a:spcAft>
            </a:pPr>
            <a:r>
              <a:rPr lang="fi-FI" dirty="0">
                <a:solidFill>
                  <a:srgbClr val="000000"/>
                </a:solidFill>
              </a:rPr>
              <a:t>-Digilaitteet voivat auttaa yhteydenpitoon</a:t>
            </a:r>
            <a:endParaRPr lang="en-US" dirty="0">
              <a:solidFill>
                <a:srgbClr val="000000"/>
              </a:solidFill>
            </a:endParaRPr>
          </a:p>
          <a:p>
            <a:pPr marL="251460" indent="-251460">
              <a:lnSpc>
                <a:spcPct val="107000"/>
              </a:lnSpc>
              <a:spcAft>
                <a:spcPts val="704"/>
              </a:spcAft>
            </a:pPr>
            <a:r>
              <a:rPr lang="fi-FI" dirty="0">
                <a:solidFill>
                  <a:srgbClr val="000000"/>
                </a:solidFill>
              </a:rPr>
              <a:t>-Voivat myös viedä huomiota yhteisistä tilanteista, kuten ruokailusta tai muusta ajanvietosta</a:t>
            </a:r>
            <a:endParaRPr lang="en-US" dirty="0">
              <a:solidFill>
                <a:srgbClr val="000000"/>
              </a:solidFill>
            </a:endParaRPr>
          </a:p>
          <a:p>
            <a:pPr marL="251460" indent="-251460">
              <a:lnSpc>
                <a:spcPct val="107000"/>
              </a:lnSpc>
              <a:spcAft>
                <a:spcPts val="704"/>
              </a:spcAft>
              <a:defRPr/>
            </a:pPr>
            <a:endParaRPr lang="fi-FI" b="1" dirty="0">
              <a:solidFill>
                <a:srgbClr val="000000"/>
              </a:solidFill>
              <a:ea typeface="Times New Roman" panose="02020603050405020304" pitchFamily="18" charset="0"/>
              <a:cs typeface="Lato"/>
            </a:endParaRPr>
          </a:p>
          <a:p>
            <a:pPr marL="251460" marR="0" lvl="0" indent="-251460" algn="l" defTabSz="914400">
              <a:lnSpc>
                <a:spcPct val="107000"/>
              </a:lnSpc>
              <a:spcBef>
                <a:spcPts val="0"/>
              </a:spcBef>
              <a:spcAft>
                <a:spcPts val="704"/>
              </a:spcAft>
              <a:buClrTx/>
              <a:buSzTx/>
              <a:buFontTx/>
              <a:buNone/>
              <a:tabLst/>
              <a:defRPr/>
            </a:pPr>
            <a:r>
              <a:rPr lang="fi-FI" sz="1200" b="1" dirty="0">
                <a:solidFill>
                  <a:srgbClr val="000000"/>
                </a:solidFill>
                <a:ea typeface="Times New Roman" panose="02020603050405020304" pitchFamily="18" charset="0"/>
                <a:cs typeface="Lato"/>
              </a:rPr>
              <a:t>Velvollisuuksien hoitaminen: </a:t>
            </a:r>
            <a:r>
              <a:rPr lang="fi-FI" sz="1200" dirty="0">
                <a:solidFill>
                  <a:srgbClr val="000000"/>
                </a:solidFill>
                <a:ea typeface="Times New Roman" panose="02020603050405020304" pitchFamily="18" charset="0"/>
                <a:cs typeface="Lato"/>
              </a:rPr>
              <a:t>miten lapsi pitää kiinni yhdessä sovituista asioista? Miten opiskelu ja läksyt sujuvat?</a:t>
            </a:r>
            <a:r>
              <a:rPr lang="fi-FI" dirty="0">
                <a:solidFill>
                  <a:srgbClr val="000000"/>
                </a:solidFill>
                <a:ea typeface="Times New Roman" panose="02020603050405020304" pitchFamily="18" charset="0"/>
                <a:cs typeface="Lato"/>
              </a:rPr>
              <a:t> </a:t>
            </a:r>
            <a:endParaRPr lang="fi-FI" dirty="0"/>
          </a:p>
          <a:p>
            <a:pPr marL="251460" marR="0" lvl="0" indent="-251460" algn="l" defTabSz="914400" rtl="0" eaLnBrk="1" fontAlgn="auto" latinLnBrk="0" hangingPunct="1">
              <a:lnSpc>
                <a:spcPct val="107000"/>
              </a:lnSpc>
              <a:spcBef>
                <a:spcPts val="0"/>
              </a:spcBef>
              <a:spcAft>
                <a:spcPts val="704"/>
              </a:spcAft>
              <a:buClrTx/>
              <a:buSzTx/>
              <a:buFontTx/>
              <a:buNone/>
              <a:tabLst/>
              <a:defRPr/>
            </a:pPr>
            <a:r>
              <a:rPr lang="fi-FI" dirty="0">
                <a:solidFill>
                  <a:srgbClr val="000000"/>
                </a:solidFill>
                <a:ea typeface="Times New Roman" panose="02020603050405020304" pitchFamily="18" charset="0"/>
                <a:cs typeface="Lato"/>
              </a:rPr>
              <a:t>-Digilaitteet voivat viedä huomiota esim. läksyjen tekemiseltä tai lapsi voi jäädä siihen kiinni, kun pitäisi tehdä muita asioita</a:t>
            </a:r>
          </a:p>
          <a:p>
            <a:pPr marL="251460" marR="0" lvl="0" indent="-251460" algn="l" defTabSz="914400" rtl="0" eaLnBrk="1" fontAlgn="auto" latinLnBrk="0" hangingPunct="1">
              <a:lnSpc>
                <a:spcPct val="107000"/>
              </a:lnSpc>
              <a:spcBef>
                <a:spcPts val="0"/>
              </a:spcBef>
              <a:spcAft>
                <a:spcPts val="704"/>
              </a:spcAft>
              <a:buClrTx/>
              <a:buSzTx/>
              <a:buFontTx/>
              <a:buNone/>
              <a:tabLst/>
              <a:defRPr/>
            </a:pPr>
            <a:r>
              <a:rPr lang="fi-FI" dirty="0">
                <a:solidFill>
                  <a:srgbClr val="000000"/>
                </a:solidFill>
                <a:ea typeface="Times New Roman" panose="02020603050405020304" pitchFamily="18" charset="0"/>
                <a:cs typeface="Lato"/>
              </a:rPr>
              <a:t>-Suositus: käytäntöjen luominen sille, mihin digilaitteet kuuluvat ja mihin eivät.</a:t>
            </a:r>
            <a:br>
              <a:rPr lang="fi-FI" dirty="0">
                <a:ea typeface="Times New Roman" panose="02020603050405020304" pitchFamily="18" charset="0"/>
                <a:cs typeface="+mn-lt"/>
              </a:rPr>
            </a:br>
            <a:endParaRPr lang="fi-FI" dirty="0">
              <a:solidFill>
                <a:srgbClr val="000000"/>
              </a:solidFill>
              <a:ea typeface="Times New Roman" panose="02020603050405020304" pitchFamily="18" charset="0"/>
              <a:cs typeface="Lato"/>
            </a:endParaRPr>
          </a:p>
          <a:p>
            <a:pPr marL="251460" marR="0" lvl="0" indent="-251460" algn="l" defTabSz="914400" rtl="0" eaLnBrk="1" fontAlgn="auto" latinLnBrk="0" hangingPunct="1">
              <a:lnSpc>
                <a:spcPct val="107000"/>
              </a:lnSpc>
              <a:spcBef>
                <a:spcPts val="0"/>
              </a:spcBef>
              <a:spcAft>
                <a:spcPts val="704"/>
              </a:spcAft>
              <a:buClrTx/>
              <a:buSzTx/>
              <a:buFontTx/>
              <a:buNone/>
              <a:tabLst/>
              <a:defRPr/>
            </a:pPr>
            <a:endParaRPr lang="fi-FI" sz="1200" dirty="0">
              <a:solidFill>
                <a:srgbClr val="000000"/>
              </a:solidFill>
              <a:ea typeface="Times New Roman" panose="02020603050405020304" pitchFamily="18" charset="0"/>
              <a:cs typeface="Lato"/>
            </a:endParaRPr>
          </a:p>
          <a:p>
            <a:pPr marL="309245" indent="-309245">
              <a:lnSpc>
                <a:spcPct val="107000"/>
              </a:lnSpc>
              <a:spcAft>
                <a:spcPts val="867"/>
              </a:spcAft>
            </a:pPr>
            <a:r>
              <a:rPr lang="fi-FI" sz="1450" dirty="0">
                <a:solidFill>
                  <a:srgbClr val="000000"/>
                </a:solidFill>
                <a:latin typeface="Helvetica"/>
                <a:ea typeface="Times New Roman" panose="02020603050405020304" pitchFamily="18" charset="0"/>
                <a:cs typeface="Helvetica"/>
              </a:rPr>
              <a:t>Jos edellä kuvatut muut osa-alueet elämässä sujuvat, on harvoin suurta huolen aihetta siihen, että lapsi kärsisi kännykän, netin tai muiden digilaitteiden käytön määrästä</a:t>
            </a:r>
          </a:p>
          <a:p>
            <a:pPr marL="309554" indent="-309554">
              <a:lnSpc>
                <a:spcPct val="107000"/>
              </a:lnSpc>
              <a:spcAft>
                <a:spcPts val="867"/>
              </a:spcAft>
            </a:pPr>
            <a:endParaRPr lang="fi-FI" sz="1463" dirty="0">
              <a:solidFill>
                <a:srgbClr val="000000"/>
              </a:solidFill>
              <a:latin typeface="Helvetica" panose="020B0604020202020204" pitchFamily="34" charset="0"/>
              <a:ea typeface="Times New Roman" panose="02020603050405020304" pitchFamily="18" charset="0"/>
            </a:endParaRPr>
          </a:p>
          <a:p>
            <a:pPr marL="309245" indent="-309245">
              <a:lnSpc>
                <a:spcPct val="107000"/>
              </a:lnSpc>
              <a:spcAft>
                <a:spcPts val="867"/>
              </a:spcAft>
            </a:pPr>
            <a:r>
              <a:rPr lang="fi-FI" sz="1450" dirty="0">
                <a:latin typeface="Calibri"/>
                <a:ea typeface="Calibri" panose="020F0502020204030204" pitchFamily="34" charset="0"/>
                <a:cs typeface="Calibri"/>
              </a:rPr>
              <a:t>Huomaatko, että lapsen laitteiden käyttö vaikuttaa negatiivisesti yhteen tai useampaan edellä kuvattuun asiaan?</a:t>
            </a:r>
          </a:p>
          <a:p>
            <a:pPr marL="309554" indent="-309554">
              <a:lnSpc>
                <a:spcPct val="107000"/>
              </a:lnSpc>
              <a:spcAft>
                <a:spcPts val="867"/>
              </a:spcAft>
            </a:pPr>
            <a:endParaRPr lang="fi-FI" sz="1463" dirty="0">
              <a:latin typeface="Calibri" panose="020F0502020204030204" pitchFamily="34" charset="0"/>
              <a:ea typeface="Calibri" panose="020F0502020204030204" pitchFamily="34" charset="0"/>
              <a:cs typeface="Times New Roman" panose="02020603050405020304" pitchFamily="18" charset="0"/>
            </a:endParaRPr>
          </a:p>
          <a:p>
            <a:pPr marL="600710" lvl="1" indent="-309245">
              <a:lnSpc>
                <a:spcPct val="107000"/>
              </a:lnSpc>
              <a:spcAft>
                <a:spcPts val="867"/>
              </a:spcAft>
            </a:pPr>
            <a:r>
              <a:rPr lang="fi-FI" sz="1450" b="1" dirty="0">
                <a:latin typeface="Calibri"/>
                <a:ea typeface="Calibri" panose="020F0502020204030204" pitchFamily="34" charset="0"/>
                <a:cs typeface="Calibri"/>
              </a:rPr>
              <a:t>Keskustele lapsen kanssa rauhallisessa tilanteessa. Kysy lapselta, miten tämä itse kokee vaikutuksen?</a:t>
            </a:r>
          </a:p>
          <a:p>
            <a:pPr marL="600710" lvl="1" indent="-309245">
              <a:lnSpc>
                <a:spcPct val="107000"/>
              </a:lnSpc>
              <a:spcAft>
                <a:spcPts val="867"/>
              </a:spcAft>
            </a:pPr>
            <a:r>
              <a:rPr lang="fi-FI" sz="1450" b="1" dirty="0">
                <a:latin typeface="Calibri"/>
                <a:ea typeface="Calibri" panose="020F0502020204030204" pitchFamily="34" charset="0"/>
                <a:cs typeface="Calibri"/>
              </a:rPr>
              <a:t>Ilmaise oma näkemyksesi ja huolesi. Ehdota keinoja siihen, miten näitä vaikutuksia voitaisiin lievittää (ks. Kohta digilaitteet ja säännöt).</a:t>
            </a:r>
          </a:p>
          <a:p>
            <a:pPr marL="601059" lvl="1" indent="-309554">
              <a:lnSpc>
                <a:spcPct val="107000"/>
              </a:lnSpc>
              <a:spcAft>
                <a:spcPts val="867"/>
              </a:spcAft>
            </a:pPr>
            <a:endParaRPr lang="fi-FI" sz="1463" b="1" dirty="0">
              <a:latin typeface="Calibri" panose="020F0502020204030204" pitchFamily="34" charset="0"/>
              <a:ea typeface="Calibri" panose="020F0502020204030204" pitchFamily="34" charset="0"/>
              <a:cs typeface="Times New Roman" panose="02020603050405020304" pitchFamily="18" charset="0"/>
            </a:endParaRPr>
          </a:p>
          <a:p>
            <a:pPr marL="251460" indent="-251460">
              <a:lnSpc>
                <a:spcPct val="107000"/>
              </a:lnSpc>
              <a:spcAft>
                <a:spcPts val="704"/>
              </a:spcAft>
            </a:pPr>
            <a:r>
              <a:rPr lang="fi-FI" dirty="0"/>
              <a:t>Jos lapsen digilaitteen käyttö tai siihen liittyvät vaikutukset terveyteen huolettavat, asiasta kannattaa puhua lapsen kanssa ja tarvittaessa ottaa yhteyttä ammattilaisiin, kuten kouluterveydenhuoltoon. </a:t>
            </a:r>
            <a:endParaRPr lang="fi-FI" dirty="0">
              <a:ea typeface="Lato"/>
              <a:cs typeface="Lato"/>
            </a:endParaRPr>
          </a:p>
          <a:p>
            <a:pPr marL="251513" indent="-251513">
              <a:lnSpc>
                <a:spcPct val="107000"/>
              </a:lnSpc>
              <a:spcAft>
                <a:spcPts val="704"/>
              </a:spcAft>
            </a:pPr>
            <a:endParaRPr lang="fi-FI" sz="1200" dirty="0">
              <a:solidFill>
                <a:srgbClr val="000000"/>
              </a:solidFill>
              <a:ea typeface="Times New Roman" panose="02020603050405020304" pitchFamily="18" charset="0"/>
              <a:cs typeface="Lato"/>
            </a:endParaRPr>
          </a:p>
          <a:p>
            <a:pPr marL="251460" indent="-251460">
              <a:lnSpc>
                <a:spcPct val="107000"/>
              </a:lnSpc>
              <a:spcAft>
                <a:spcPts val="704"/>
              </a:spcAft>
            </a:pPr>
            <a:endParaRPr lang="fi-FI" dirty="0">
              <a:cs typeface="Lato"/>
            </a:endParaRP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1723720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060F-F5F2-FB12-237E-273EE428EBAC}"/>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966D900-E3F2-F926-3E45-BB2698C3A32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F6ADD0C-B9AA-E761-B7C0-062BA32071A3}"/>
              </a:ext>
            </a:extLst>
          </p:cNvPr>
          <p:cNvSpPr>
            <a:spLocks noGrp="1"/>
          </p:cNvSpPr>
          <p:nvPr>
            <p:ph type="body" idx="1"/>
          </p:nvPr>
        </p:nvSpPr>
        <p:spPr/>
        <p:txBody>
          <a:bodyPr/>
          <a:lstStyle/>
          <a:p>
            <a:pPr marL="0" indent="0">
              <a:buFont typeface="Arial" panose="020B0604020202020204" pitchFamily="34" charset="0"/>
              <a:buNone/>
            </a:pPr>
            <a:r>
              <a:rPr lang="fi-FI" dirty="0">
                <a:ea typeface="Lato"/>
                <a:cs typeface="Lato"/>
              </a:rPr>
              <a:t>Yhteinen keskustelu muiden vanhempien kanssa usein selventää, että muutkin vanhemmat pohtivat sopivaa ikää puhelimen hankinnalle ja todellisuudessa kaikilla lapsilla ei ole omaa laitetta. Saman luokan vanhempien kanssa voi luoda käytänteitä, jotka tukevat lasten vuorovaikutusta ja ikätasoista laitteiden käyttöä. Seuraavassa diassa löytyy vinkit vanhempien välisiin sopimuksiin.</a:t>
            </a:r>
          </a:p>
        </p:txBody>
      </p:sp>
      <p:sp>
        <p:nvSpPr>
          <p:cNvPr id="4" name="Dian numeron paikkamerkki 3">
            <a:extLst>
              <a:ext uri="{FF2B5EF4-FFF2-40B4-BE49-F238E27FC236}">
                <a16:creationId xmlns:a16="http://schemas.microsoft.com/office/drawing/2014/main" id="{810D60AE-A3C4-F01D-D23D-4301F9520F37}"/>
              </a:ext>
            </a:extLst>
          </p:cNvPr>
          <p:cNvSpPr>
            <a:spLocks noGrp="1"/>
          </p:cNvSpPr>
          <p:nvPr>
            <p:ph type="sldNum" sz="quarter" idx="5"/>
          </p:nvPr>
        </p:nvSpPr>
        <p:spPr/>
        <p:txBody>
          <a:bodyPr/>
          <a:lstStyle/>
          <a:p>
            <a:fld id="{B963DF67-57A7-4E60-B412-2E26C2D4287B}" type="slidenum">
              <a:rPr lang="en-UK" smtClean="0"/>
              <a:t>7</a:t>
            </a:fld>
            <a:endParaRPr lang="en-UK"/>
          </a:p>
        </p:txBody>
      </p:sp>
    </p:spTree>
    <p:extLst>
      <p:ext uri="{BB962C8B-B14F-4D97-AF65-F5344CB8AC3E}">
        <p14:creationId xmlns:p14="http://schemas.microsoft.com/office/powerpoint/2010/main" val="4124638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Vanhempien välinen keskustelu tukee oman perheen digisääntöjen tekemistä. Keskustele muiden vanhempien kanssa millaisia pelisääntöjä heillä on lasten diginkäytölle. Voitte tehdä luokan vanhempien kanssa kuinka toivotte, että digilaitteita käytetään luokkakavereiden kesken, niin kotona, koulussa </a:t>
            </a:r>
            <a:r>
              <a:rPr lang="fi-FI"/>
              <a:t>kuin lapsen </a:t>
            </a:r>
            <a:r>
              <a:rPr lang="fi-FI" dirty="0"/>
              <a:t>kavereiden kesken.</a:t>
            </a:r>
          </a:p>
        </p:txBody>
      </p:sp>
      <p:sp>
        <p:nvSpPr>
          <p:cNvPr id="4" name="Dian numeron paikkamerkki 3"/>
          <p:cNvSpPr>
            <a:spLocks noGrp="1"/>
          </p:cNvSpPr>
          <p:nvPr>
            <p:ph type="sldNum" sz="quarter" idx="5"/>
          </p:nvPr>
        </p:nvSpPr>
        <p:spPr/>
        <p:txBody>
          <a:bodyPr/>
          <a:lstStyle/>
          <a:p>
            <a:fld id="{11EC31E3-F739-4951-8A9B-3300B52AD48F}" type="slidenum">
              <a:rPr lang="fi-FI" smtClean="0"/>
              <a:t>8</a:t>
            </a:fld>
            <a:endParaRPr lang="fi-FI"/>
          </a:p>
        </p:txBody>
      </p:sp>
    </p:spTree>
    <p:extLst>
      <p:ext uri="{BB962C8B-B14F-4D97-AF65-F5344CB8AC3E}">
        <p14:creationId xmlns:p14="http://schemas.microsoft.com/office/powerpoint/2010/main" val="3528131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 käyttää diaa 2-3 hengen pienryhmäkeskusteluun, tai käyttää diaa keskustelun ja ajatusten herättäjänä etäyhteydellä. Keskusteluun voi tarpeen mukaan varata 5-10 minuuttia. </a:t>
            </a:r>
          </a:p>
          <a:p>
            <a:endParaRPr lang="fi-FI" b="1" dirty="0"/>
          </a:p>
          <a:p>
            <a:r>
              <a:rPr lang="fi-FI" b="1" dirty="0"/>
              <a:t>Jos aikaa keskustelulle ei ole, niin dian voi tarjota vanhempien keskusteluntueksi etu- tai jälkikäteen.</a:t>
            </a:r>
          </a:p>
        </p:txBody>
      </p:sp>
      <p:sp>
        <p:nvSpPr>
          <p:cNvPr id="4" name="Dian numeron paikkamerkki 3"/>
          <p:cNvSpPr>
            <a:spLocks noGrp="1"/>
          </p:cNvSpPr>
          <p:nvPr>
            <p:ph type="sldNum" sz="quarter" idx="5"/>
          </p:nvPr>
        </p:nvSpPr>
        <p:spPr/>
        <p:txBody>
          <a:bodyPr/>
          <a:lstStyle/>
          <a:p>
            <a:fld id="{B963DF67-57A7-4E60-B412-2E26C2D4287B}" type="slidenum">
              <a:rPr lang="en-UK" smtClean="0"/>
              <a:t>9</a:t>
            </a:fld>
            <a:endParaRPr lang="en-UK"/>
          </a:p>
        </p:txBody>
      </p:sp>
    </p:spTree>
    <p:extLst>
      <p:ext uri="{BB962C8B-B14F-4D97-AF65-F5344CB8AC3E}">
        <p14:creationId xmlns:p14="http://schemas.microsoft.com/office/powerpoint/2010/main" val="3290144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370840" indent="-370840"/>
            <a:r>
              <a:rPr lang="fi-FI" sz="1200"/>
              <a:t>Pelisäännöt digilaitteiden ja netin käyttöön kannattaa </a:t>
            </a:r>
            <a:r>
              <a:rPr lang="fi-FI" sz="1200" b="0"/>
              <a:t>sopia yhdessä </a:t>
            </a:r>
            <a:r>
              <a:rPr lang="fi-FI" sz="1200"/>
              <a:t>koko perheen kanssa.</a:t>
            </a:r>
            <a:endParaRPr lang="fi-FI" sz="1050"/>
          </a:p>
          <a:p>
            <a:pPr marL="370840" indent="-370840"/>
            <a:r>
              <a:rPr lang="fi-FI" sz="1200" b="1"/>
              <a:t>Sääntöjen tekeminen yhdessä lasten kanssa auttaa sääntöihin sitoutumiseen</a:t>
            </a:r>
          </a:p>
          <a:p>
            <a:pPr marL="370840" indent="-370840"/>
            <a:endParaRPr lang="fi-FI" sz="1200" b="0"/>
          </a:p>
          <a:p>
            <a:pPr marL="370840" indent="-370840"/>
            <a:r>
              <a:rPr lang="fi-FI" sz="1200" b="0"/>
              <a:t>Lopullinen vastuu säännöistä ja niiden noudattamisen valvomisesta kuuluu kuitenkin viime kädessä aikuiselle.</a:t>
            </a:r>
          </a:p>
          <a:p>
            <a:pPr marL="370840" indent="-370840"/>
            <a:endParaRPr lang="fi-FI" sz="1200"/>
          </a:p>
          <a:p>
            <a:pPr marL="370840" indent="-370840"/>
            <a:r>
              <a:rPr lang="fi-FI" sz="1200" b="1"/>
              <a:t>On myös hyvä, jos huoltajat voivat kodin arjessa noudattaa samoja sääntöjä ja toimia esimerkkinä lapselle. </a:t>
            </a:r>
          </a:p>
          <a:p>
            <a:pPr marL="370840" indent="-370840"/>
            <a:endParaRPr lang="fi-FI" sz="1200"/>
          </a:p>
          <a:p>
            <a:pPr marL="370840" indent="-370840"/>
            <a:r>
              <a:rPr lang="fi-FI" sz="1200"/>
              <a:t>Lapselle kannattaa perustella selkeästi, miksi netin ja kännykän käyttöön tahdotaan sopia rajoituksia. </a:t>
            </a:r>
          </a:p>
          <a:p>
            <a:pPr marL="370840" indent="-370840"/>
            <a:endParaRPr lang="fi-FI" sz="1200"/>
          </a:p>
          <a:p>
            <a:pPr marL="370840" indent="-370840"/>
            <a:r>
              <a:rPr lang="fi-FI" sz="1200"/>
              <a:t>On tärkeää, että lapselle kerrotaan </a:t>
            </a:r>
            <a:r>
              <a:rPr lang="fi-FI" sz="1200" b="1"/>
              <a:t>ikä- ja kehitystaso huomioon ottaen,</a:t>
            </a:r>
            <a:r>
              <a:rPr lang="fi-FI" sz="1200"/>
              <a:t> millaisia vaikutuksia liiallisella digin käytöllä voi olla hänen hyvinvointiinsa ja arjen sujumiseen</a:t>
            </a:r>
          </a:p>
          <a:p>
            <a:pPr marL="370840" indent="-370840"/>
            <a:endParaRPr lang="fi-FI" sz="1200"/>
          </a:p>
          <a:p>
            <a:r>
              <a:rPr lang="fi-FI"/>
              <a:t>Työkalu auttaa yhteiseen keskusteluun digilaitteista ja niiden säännöistä:</a:t>
            </a:r>
            <a:br>
              <a:rPr lang="fi-FI">
                <a:cs typeface="+mn-lt"/>
              </a:rPr>
            </a:br>
            <a:r>
              <a:rPr lang="fi-FI"/>
              <a:t> </a:t>
            </a:r>
            <a:br>
              <a:rPr lang="fi-FI">
                <a:cs typeface="+mn-lt"/>
              </a:rPr>
            </a:br>
            <a:r>
              <a:rPr lang="fi-FI">
                <a:hlinkClick r:id="rId3"/>
              </a:rPr>
              <a:t>https://www.pelastakaalapset.fi/tyomme/mita-teemme/digitaalinen-lapsuus/digitaalinen-hyvinvointi-ja-turvallisuus/tukea-huoltajalle/perheen-digisopimus/</a:t>
            </a:r>
            <a:br>
              <a:rPr lang="fi-FI">
                <a:cs typeface="+mn-lt"/>
              </a:rPr>
            </a:br>
            <a:r>
              <a:rPr lang="fi-FI"/>
              <a:t> </a:t>
            </a:r>
            <a:br>
              <a:rPr lang="fi-FI">
                <a:cs typeface="+mn-lt"/>
              </a:rPr>
            </a:br>
            <a:endParaRPr lang="fi-FI"/>
          </a:p>
          <a:p>
            <a:r>
              <a:rPr lang="fi-FI"/>
              <a:t>-Turvallinen käyttö (yksityisyys, tietojen jako)</a:t>
            </a:r>
            <a:br>
              <a:rPr lang="fi-FI">
                <a:cs typeface="+mn-lt"/>
              </a:rPr>
            </a:br>
            <a:r>
              <a:rPr lang="fi-FI"/>
              <a:t> -Digistä vapaat ajat ja tilanteet (ruokaillessa, ennen nukkumaanmenoa, läksyjä tehdessä)</a:t>
            </a:r>
            <a:br>
              <a:rPr lang="fi-FI">
                <a:cs typeface="+mn-lt"/>
              </a:rPr>
            </a:br>
            <a:r>
              <a:rPr lang="fi-FI"/>
              <a:t> -Myönteinen yhteinen tekeminen digilaitteilla</a:t>
            </a:r>
            <a:endParaRPr lang="fi-FI">
              <a:ea typeface="Lato"/>
              <a:cs typeface="Lato"/>
            </a:endParaRPr>
          </a:p>
          <a:p>
            <a:pPr marL="370840" indent="-370840"/>
            <a:endParaRPr lang="fi-FI" sz="1200">
              <a:ea typeface="Lato"/>
              <a:cs typeface="Lato"/>
            </a:endParaRPr>
          </a:p>
          <a:p>
            <a:pPr marL="370840" indent="-370840"/>
            <a:endParaRPr lang="fi-FI" sz="1200"/>
          </a:p>
          <a:p>
            <a:endParaRPr lang="en-US"/>
          </a:p>
          <a:p>
            <a:endParaRPr lang="fi-FI"/>
          </a:p>
        </p:txBody>
      </p:sp>
      <p:sp>
        <p:nvSpPr>
          <p:cNvPr id="4" name="Dian numeron paikkamerkki 3"/>
          <p:cNvSpPr>
            <a:spLocks noGrp="1"/>
          </p:cNvSpPr>
          <p:nvPr>
            <p:ph type="sldNum" sz="quarter" idx="5"/>
          </p:nvPr>
        </p:nvSpPr>
        <p:spPr/>
        <p:txBody>
          <a:bodyPr/>
          <a:lstStyle/>
          <a:p>
            <a:fld id="{B963DF67-57A7-4E60-B412-2E26C2D4287B}" type="slidenum">
              <a:rPr lang="en-UK" smtClean="0"/>
              <a:t>10</a:t>
            </a:fld>
            <a:endParaRPr lang="en-UK"/>
          </a:p>
        </p:txBody>
      </p:sp>
    </p:spTree>
    <p:extLst>
      <p:ext uri="{BB962C8B-B14F-4D97-AF65-F5344CB8AC3E}">
        <p14:creationId xmlns:p14="http://schemas.microsoft.com/office/powerpoint/2010/main" val="2759833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Lasten </a:t>
            </a:r>
            <a:r>
              <a:rPr lang="fi-FI" dirty="0" err="1"/>
              <a:t>Huippula</a:t>
            </a:r>
            <a:r>
              <a:rPr lang="fi-FI"/>
              <a:t>-palvelu tarjoaa runsaasti vinkkejä kodin mediakasvatukseen, kuten tasapainoiseen digiarkeen, vuorovaikutukseen ja nettikiusaamisen ennaltaehkäisyyn, sekä turvalliseen diginkäyttöön.</a:t>
            </a:r>
          </a:p>
          <a:p>
            <a:endParaRPr lang="fi-FI" dirty="0"/>
          </a:p>
        </p:txBody>
      </p:sp>
      <p:sp>
        <p:nvSpPr>
          <p:cNvPr id="4" name="Dian numeron paikkamerkki 3"/>
          <p:cNvSpPr>
            <a:spLocks noGrp="1"/>
          </p:cNvSpPr>
          <p:nvPr>
            <p:ph type="sldNum" sz="quarter" idx="5"/>
          </p:nvPr>
        </p:nvSpPr>
        <p:spPr/>
        <p:txBody>
          <a:bodyPr/>
          <a:lstStyle/>
          <a:p>
            <a:fld id="{11EC31E3-F739-4951-8A9B-3300B52AD48F}" type="slidenum">
              <a:rPr lang="fi-FI" smtClean="0"/>
              <a:t>11</a:t>
            </a:fld>
            <a:endParaRPr lang="fi-FI"/>
          </a:p>
        </p:txBody>
      </p:sp>
    </p:spTree>
    <p:extLst>
      <p:ext uri="{BB962C8B-B14F-4D97-AF65-F5344CB8AC3E}">
        <p14:creationId xmlns:p14="http://schemas.microsoft.com/office/powerpoint/2010/main" val="166772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45086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90801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61774271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14145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8127665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7"/>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3746645623"/>
      </p:ext>
    </p:extLst>
  </p:cSld>
  <p:clrMap bg1="lt1" tx1="dk1" bg2="lt2" tx2="dk2" accent1="accent1" accent2="accent2" accent3="accent3" accent4="accent4" accent5="accent5" accent6="accent6" hlink="hlink" folHlink="folHlink"/>
  <p:sldLayoutIdLst>
    <p:sldLayoutId id="2147483651" r:id="rId1"/>
    <p:sldLayoutId id="2147483710" r:id="rId2"/>
    <p:sldLayoutId id="2147483650" r:id="rId3"/>
    <p:sldLayoutId id="2147483654" r:id="rId4"/>
    <p:sldLayoutId id="2147483711"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3840" userDrawn="1">
          <p15:clr>
            <a:srgbClr val="F26B43"/>
          </p15:clr>
        </p15:guide>
        <p15:guide id="3" orient="horz" pos="1049" userDrawn="1">
          <p15:clr>
            <a:srgbClr val="F26B43"/>
          </p15:clr>
        </p15:guide>
        <p15:guide id="4" orient="horz" pos="3974" userDrawn="1">
          <p15:clr>
            <a:srgbClr val="F26B43"/>
          </p15:clr>
        </p15:guide>
        <p15:guide id="5" pos="302" userDrawn="1">
          <p15:clr>
            <a:srgbClr val="F26B43"/>
          </p15:clr>
        </p15:guide>
        <p15:guide id="6" pos="7378" userDrawn="1">
          <p15:clr>
            <a:srgbClr val="F26B43"/>
          </p15:clr>
        </p15:guide>
        <p15:guide id="7" pos="506" userDrawn="1">
          <p15:clr>
            <a:srgbClr val="F26B43"/>
          </p15:clr>
        </p15:guide>
        <p15:guide id="8"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5_CBD7EA5D.xml"/><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hyperlink" Target="https://www.pelastakaalapset.fi/tyomme/mita-teemme/digitaalinen-lapsuus/digitaalinen-hyvinvointi-ja-turvallisuus/tukea-huoltajalle/perheen-digisopimus/" TargetMode="External"/></Relationships>
</file>

<file path=ppt/slides/_rels/slide11.xml.rels><?xml version="1.0" encoding="UTF-8" standalone="yes"?>
<Relationships xmlns="http://schemas.openxmlformats.org/package/2006/relationships"><Relationship Id="rId3" Type="http://schemas.microsoft.com/office/2018/10/relationships/comments" Target="../comments/modernComment_314_6F864B27.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1.png"/><Relationship Id="rId4" Type="http://schemas.openxmlformats.org/officeDocument/2006/relationships/hyperlink" Target="https://huippula.fi/vanhemmil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18/10/relationships/comments" Target="../comments/modernComment_385_EC487082.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18/10/relationships/comments" Target="../comments/modernComment_2A4_876E683F.xml"/><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6.png"/><Relationship Id="rId5" Type="http://schemas.openxmlformats.org/officeDocument/2006/relationships/diagramLayout" Target="../diagrams/layout1.xml"/><Relationship Id="rId10" Type="http://schemas.openxmlformats.org/officeDocument/2006/relationships/image" Target="../media/image5.png"/><Relationship Id="rId4" Type="http://schemas.openxmlformats.org/officeDocument/2006/relationships/diagramData" Target="../diagrams/data1.xml"/><Relationship Id="rId9"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microsoft.com/office/2018/10/relationships/comments" Target="../comments/modernComment_342_B51C37DD.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A8A4E4-6905-CA6E-1B9C-BD7F9D1DAF76}"/>
              </a:ext>
            </a:extLst>
          </p:cNvPr>
          <p:cNvSpPr>
            <a:spLocks noGrp="1"/>
          </p:cNvSpPr>
          <p:nvPr>
            <p:ph type="ctrTitle"/>
          </p:nvPr>
        </p:nvSpPr>
        <p:spPr/>
        <p:txBody>
          <a:bodyPr/>
          <a:lstStyle/>
          <a:p>
            <a:endParaRPr lang="fi-FI"/>
          </a:p>
        </p:txBody>
      </p:sp>
      <p:sp>
        <p:nvSpPr>
          <p:cNvPr id="3" name="Alaotsikko 2">
            <a:extLst>
              <a:ext uri="{FF2B5EF4-FFF2-40B4-BE49-F238E27FC236}">
                <a16:creationId xmlns:a16="http://schemas.microsoft.com/office/drawing/2014/main" id="{83BFD2F2-7492-5073-F7E9-D59BA9927F3B}"/>
              </a:ext>
            </a:extLst>
          </p:cNvPr>
          <p:cNvSpPr>
            <a:spLocks noGrp="1"/>
          </p:cNvSpPr>
          <p:nvPr>
            <p:ph type="subTitle" idx="1"/>
          </p:nvPr>
        </p:nvSpPr>
        <p:spPr/>
        <p:txBody>
          <a:bodyPr/>
          <a:lstStyle/>
          <a:p>
            <a:endParaRPr lang="fi-FI"/>
          </a:p>
        </p:txBody>
      </p:sp>
      <p:pic>
        <p:nvPicPr>
          <p:cNvPr id="5" name="Kuva 4" descr="Kuva, joka sisältää kohteen Grafiikka, logo, teksti, Fontti&#10;&#10;Tekoälyllä luotu sisältö voi olla virheellistä.">
            <a:extLst>
              <a:ext uri="{FF2B5EF4-FFF2-40B4-BE49-F238E27FC236}">
                <a16:creationId xmlns:a16="http://schemas.microsoft.com/office/drawing/2014/main" id="{E07E980A-49CE-8620-E0F1-4A68DB69F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6101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99CB17E-D31B-3D99-B1AE-4F9B8DA6E7F0}"/>
              </a:ext>
            </a:extLst>
          </p:cNvPr>
          <p:cNvSpPr>
            <a:spLocks noGrp="1"/>
          </p:cNvSpPr>
          <p:nvPr>
            <p:ph idx="1"/>
          </p:nvPr>
        </p:nvSpPr>
        <p:spPr>
          <a:xfrm>
            <a:off x="811733" y="1805142"/>
            <a:ext cx="5531010" cy="4476750"/>
          </a:xfrm>
        </p:spPr>
        <p:txBody>
          <a:bodyPr vert="horz" lIns="91440" tIns="45720" rIns="91440" bIns="45720" rtlCol="0" anchor="t">
            <a:normAutofit fontScale="92500"/>
          </a:bodyPr>
          <a:lstStyle/>
          <a:p>
            <a:pPr marL="342900" indent="-342900" fontAlgn="base">
              <a:buClr>
                <a:schemeClr val="tx2"/>
              </a:buClr>
              <a:buSzPct val="120000"/>
              <a:buFont typeface="Arial" panose="020B0604020202020204" pitchFamily="34" charset="0"/>
              <a:buChar char="•"/>
            </a:pPr>
            <a:r>
              <a:rPr lang="fi-FI">
                <a:solidFill>
                  <a:srgbClr val="000000"/>
                </a:solidFill>
                <a:ea typeface="Lato"/>
                <a:cs typeface="Lato"/>
                <a:hlinkClick r:id="rId4"/>
              </a:rPr>
              <a:t>Pelastakaa Lapset ry: Perheen digisopimus (2023)</a:t>
            </a:r>
            <a:endParaRPr lang="fi-FI">
              <a:solidFill>
                <a:srgbClr val="000000"/>
              </a:solidFill>
              <a:ea typeface="Lato"/>
              <a:cs typeface="Lato"/>
            </a:endParaRPr>
          </a:p>
          <a:p>
            <a:pPr fontAlgn="base">
              <a:buClr>
                <a:schemeClr val="tx2"/>
              </a:buClr>
              <a:buSzPct val="120000"/>
            </a:pPr>
            <a:endParaRPr lang="fi-FI">
              <a:solidFill>
                <a:srgbClr val="000000"/>
              </a:solidFill>
              <a:ea typeface="Lato"/>
              <a:cs typeface="Lato"/>
            </a:endParaRPr>
          </a:p>
          <a:p>
            <a:pPr marL="342900" indent="-342900">
              <a:buClr>
                <a:schemeClr val="tx2"/>
              </a:buClr>
              <a:buSzPct val="120000"/>
              <a:buFont typeface="Arial" panose="020B0604020202020204" pitchFamily="34" charset="0"/>
              <a:buChar char="•"/>
            </a:pPr>
            <a:r>
              <a:rPr lang="fi-FI" b="1">
                <a:solidFill>
                  <a:srgbClr val="222221"/>
                </a:solidFill>
                <a:ea typeface="Lato"/>
                <a:cs typeface="Lato"/>
              </a:rPr>
              <a:t>Sopimuksen avulla perheenne voi sopia </a:t>
            </a:r>
            <a:r>
              <a:rPr lang="fi-FI" b="1" err="1">
                <a:solidFill>
                  <a:srgbClr val="222221"/>
                </a:solidFill>
                <a:ea typeface="Lato"/>
                <a:cs typeface="Lato"/>
              </a:rPr>
              <a:t>esim</a:t>
            </a:r>
            <a:r>
              <a:rPr lang="fi-FI" b="1">
                <a:solidFill>
                  <a:srgbClr val="222221"/>
                </a:solidFill>
                <a:ea typeface="Lato"/>
                <a:cs typeface="Lato"/>
              </a:rPr>
              <a:t>:</a:t>
            </a:r>
            <a:endParaRPr lang="fi-FI">
              <a:solidFill>
                <a:srgbClr val="000000"/>
              </a:solidFill>
              <a:ea typeface="Lato"/>
              <a:cs typeface="Lato"/>
            </a:endParaRPr>
          </a:p>
          <a:p>
            <a:pPr marL="628650" lvl="1" indent="-342900">
              <a:buClr>
                <a:schemeClr val="tx2"/>
              </a:buClr>
              <a:buSzPct val="120000"/>
              <a:buFont typeface="Courier New" panose="02070309020205020404" pitchFamily="49" charset="0"/>
              <a:buChar char="o"/>
            </a:pPr>
            <a:r>
              <a:rPr lang="fi-FI">
                <a:solidFill>
                  <a:srgbClr val="222221"/>
                </a:solidFill>
                <a:ea typeface="Lato"/>
                <a:cs typeface="Lato"/>
              </a:rPr>
              <a:t>Laitteiden </a:t>
            </a:r>
            <a:r>
              <a:rPr lang="fi-FI" sz="2200">
                <a:solidFill>
                  <a:srgbClr val="000000"/>
                </a:solidFill>
                <a:ea typeface="+mn-ea"/>
                <a:cs typeface="+mn-cs"/>
              </a:rPr>
              <a:t>turvallisesta</a:t>
            </a:r>
            <a:r>
              <a:rPr lang="fi-FI">
                <a:solidFill>
                  <a:srgbClr val="222221"/>
                </a:solidFill>
                <a:ea typeface="Lato"/>
                <a:cs typeface="Lato"/>
              </a:rPr>
              <a:t> käytöstä</a:t>
            </a:r>
            <a:endParaRPr lang="fi-FI">
              <a:solidFill>
                <a:srgbClr val="222221"/>
              </a:solidFill>
            </a:endParaRPr>
          </a:p>
          <a:p>
            <a:pPr marL="628650" lvl="1" indent="-342900">
              <a:buClr>
                <a:schemeClr val="tx2"/>
              </a:buClr>
              <a:buSzPct val="120000"/>
              <a:buFont typeface="Courier New" panose="02070309020205020404" pitchFamily="49" charset="0"/>
              <a:buChar char="o"/>
            </a:pPr>
            <a:r>
              <a:rPr lang="fi-FI">
                <a:solidFill>
                  <a:srgbClr val="222221"/>
                </a:solidFill>
                <a:ea typeface="Lato"/>
                <a:cs typeface="Lato"/>
              </a:rPr>
              <a:t>Digistä vapaista hetkistä ja paikoista</a:t>
            </a:r>
            <a:endParaRPr lang="fi-FI">
              <a:solidFill>
                <a:srgbClr val="222221"/>
              </a:solidFill>
            </a:endParaRPr>
          </a:p>
          <a:p>
            <a:pPr marL="628650" lvl="1" indent="-342900">
              <a:buClr>
                <a:schemeClr val="tx2"/>
              </a:buClr>
              <a:buSzPct val="120000"/>
              <a:buFont typeface="Courier New" panose="02070309020205020404" pitchFamily="49" charset="0"/>
              <a:buChar char="o"/>
            </a:pPr>
            <a:r>
              <a:rPr lang="fi-FI">
                <a:solidFill>
                  <a:srgbClr val="222221"/>
                </a:solidFill>
                <a:ea typeface="Lato"/>
                <a:cs typeface="Lato"/>
              </a:rPr>
              <a:t>Lasten ja vanhempien omista toiveista</a:t>
            </a:r>
            <a:endParaRPr lang="fi-FI"/>
          </a:p>
          <a:p>
            <a:pPr>
              <a:buFont typeface="Arial" panose="020B0604020202020204" pitchFamily="34" charset="0"/>
              <a:buChar char="•"/>
            </a:pPr>
            <a:endParaRPr lang="en-US" sz="1800"/>
          </a:p>
          <a:p>
            <a:pPr fontAlgn="base">
              <a:buFont typeface="Arial" panose="020B0604020202020204" pitchFamily="34" charset="0"/>
              <a:buChar char="•"/>
            </a:pPr>
            <a:endParaRPr lang="fi-FI"/>
          </a:p>
          <a:p>
            <a:endParaRPr lang="fi-FI"/>
          </a:p>
        </p:txBody>
      </p:sp>
      <p:sp>
        <p:nvSpPr>
          <p:cNvPr id="3" name="Otsikko 2">
            <a:extLst>
              <a:ext uri="{FF2B5EF4-FFF2-40B4-BE49-F238E27FC236}">
                <a16:creationId xmlns:a16="http://schemas.microsoft.com/office/drawing/2014/main" id="{0C685CE3-4968-0831-DFA4-3906E050813A}"/>
              </a:ext>
            </a:extLst>
          </p:cNvPr>
          <p:cNvSpPr>
            <a:spLocks noGrp="1"/>
          </p:cNvSpPr>
          <p:nvPr>
            <p:ph type="title"/>
          </p:nvPr>
        </p:nvSpPr>
        <p:spPr/>
        <p:txBody>
          <a:bodyPr>
            <a:normAutofit fontScale="90000"/>
          </a:bodyPr>
          <a:lstStyle/>
          <a:p>
            <a:r>
              <a:rPr lang="fi-FI"/>
              <a:t>Ota käyttöön Perheen </a:t>
            </a:r>
            <a:br>
              <a:rPr lang="fi-FI"/>
            </a:br>
            <a:r>
              <a:rPr lang="fi-FI">
                <a:solidFill>
                  <a:schemeClr val="tx2"/>
                </a:solidFill>
              </a:rPr>
              <a:t>Digisopimus</a:t>
            </a:r>
          </a:p>
        </p:txBody>
      </p:sp>
      <p:pic>
        <p:nvPicPr>
          <p:cNvPr id="5" name="Kuva 4" descr="Kuva, joka sisältää kohteen teksti, kuvakaappaus, Fontti, numero&#10;&#10;Kuvaus luotu automaattisesti">
            <a:extLst>
              <a:ext uri="{FF2B5EF4-FFF2-40B4-BE49-F238E27FC236}">
                <a16:creationId xmlns:a16="http://schemas.microsoft.com/office/drawing/2014/main" id="{7E12DD70-02EC-AA86-4421-68D0199FB213}"/>
              </a:ext>
            </a:extLst>
          </p:cNvPr>
          <p:cNvPicPr>
            <a:picLocks noChangeAspect="1"/>
          </p:cNvPicPr>
          <p:nvPr/>
        </p:nvPicPr>
        <p:blipFill>
          <a:blip r:embed="rId5"/>
          <a:stretch>
            <a:fillRect/>
          </a:stretch>
        </p:blipFill>
        <p:spPr>
          <a:xfrm>
            <a:off x="6538392" y="640184"/>
            <a:ext cx="5340769" cy="5438948"/>
          </a:xfrm>
          <a:prstGeom prst="rect">
            <a:avLst/>
          </a:prstGeom>
          <a:ln w="38100">
            <a:solidFill>
              <a:schemeClr val="tx2"/>
            </a:solidFill>
          </a:ln>
        </p:spPr>
      </p:pic>
      <p:pic>
        <p:nvPicPr>
          <p:cNvPr id="4" name="Kuva 3">
            <a:extLst>
              <a:ext uri="{FF2B5EF4-FFF2-40B4-BE49-F238E27FC236}">
                <a16:creationId xmlns:a16="http://schemas.microsoft.com/office/drawing/2014/main" id="{E9DDA59C-2FE4-AF9F-43AC-7B1BCECCA2AE}"/>
              </a:ext>
            </a:extLst>
          </p:cNvPr>
          <p:cNvPicPr>
            <a:picLocks noChangeAspect="1"/>
          </p:cNvPicPr>
          <p:nvPr/>
        </p:nvPicPr>
        <p:blipFill>
          <a:blip r:embed="rId6"/>
          <a:stretch>
            <a:fillRect/>
          </a:stretch>
        </p:blipFill>
        <p:spPr>
          <a:xfrm>
            <a:off x="10281310" y="6281892"/>
            <a:ext cx="1402202" cy="524301"/>
          </a:xfrm>
          <a:prstGeom prst="rect">
            <a:avLst/>
          </a:prstGeom>
        </p:spPr>
      </p:pic>
      <p:pic>
        <p:nvPicPr>
          <p:cNvPr id="8" name="Kuva 5" descr="Kuva, joka sisältää kohteen Grafiikka, Fontti, graafinen suunnittelu, logo&#10;&#10;Tekoälyllä luotu sisältö voi olla virheellistä.">
            <a:extLst>
              <a:ext uri="{FF2B5EF4-FFF2-40B4-BE49-F238E27FC236}">
                <a16:creationId xmlns:a16="http://schemas.microsoft.com/office/drawing/2014/main" id="{5D5D059A-9C97-D886-A7D5-583319D0CF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3419925085"/>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3FDBE3E2-26E3-4B63-B23A-9A988342F91F}"/>
              </a:ext>
            </a:extLst>
          </p:cNvPr>
          <p:cNvSpPr>
            <a:spLocks noGrp="1"/>
          </p:cNvSpPr>
          <p:nvPr>
            <p:ph idx="1"/>
          </p:nvPr>
        </p:nvSpPr>
        <p:spPr>
          <a:xfrm>
            <a:off x="811733" y="1578601"/>
            <a:ext cx="5284267" cy="4476750"/>
          </a:xfrm>
        </p:spPr>
        <p:txBody>
          <a:bodyPr vert="horz" lIns="91440" tIns="45720" rIns="91440" bIns="45720" rtlCol="0" anchor="t">
            <a:normAutofit fontScale="92500" lnSpcReduction="10000"/>
          </a:bodyPr>
          <a:lstStyle/>
          <a:p>
            <a:pPr marL="342900" indent="-342900">
              <a:buClr>
                <a:schemeClr val="tx2"/>
              </a:buClr>
              <a:buSzPct val="120000"/>
              <a:buFont typeface="Arial" panose="020B0604020202020204" pitchFamily="34" charset="0"/>
              <a:buChar char="•"/>
            </a:pPr>
            <a:r>
              <a:rPr lang="fi-FI" b="1">
                <a:solidFill>
                  <a:schemeClr val="tx2"/>
                </a:solidFill>
                <a:ea typeface="Lato"/>
                <a:cs typeface="Lato"/>
                <a:hlinkClick r:id="rId4">
                  <a:extLst>
                    <a:ext uri="{A12FA001-AC4F-418D-AE19-62706E023703}">
                      <ahyp:hlinkClr xmlns:ahyp="http://schemas.microsoft.com/office/drawing/2018/hyperlinkcolor" val="tx"/>
                    </a:ext>
                  </a:extLst>
                </a:hlinkClick>
              </a:rPr>
              <a:t>Huippula.fi</a:t>
            </a:r>
            <a:r>
              <a:rPr lang="fi-FI">
                <a:ea typeface="Lato"/>
                <a:cs typeface="Lato"/>
              </a:rPr>
              <a:t>– tukea kotien mediakasvatukseen ja parempaan digiarkeen!</a:t>
            </a:r>
          </a:p>
          <a:p>
            <a:pPr marL="342900" indent="-342900">
              <a:buClr>
                <a:schemeClr val="tx2"/>
              </a:buClr>
              <a:buSzPct val="120000"/>
              <a:buFont typeface="Arial" panose="020B0604020202020204" pitchFamily="34" charset="0"/>
              <a:buChar char="•"/>
            </a:pPr>
            <a:endParaRPr lang="fi-FI"/>
          </a:p>
          <a:p>
            <a:pPr marL="342900" indent="-342900">
              <a:buClr>
                <a:schemeClr val="tx2"/>
              </a:buClr>
              <a:buSzPct val="120000"/>
              <a:buFont typeface="Arial" panose="020B0604020202020204" pitchFamily="34" charset="0"/>
              <a:buChar char="•"/>
            </a:pPr>
            <a:r>
              <a:rPr lang="fi-FI" b="0" i="0">
                <a:solidFill>
                  <a:srgbClr val="222221"/>
                </a:solidFill>
                <a:effectLst/>
                <a:highlight>
                  <a:srgbClr val="FFFFFF"/>
                </a:highlight>
                <a:latin typeface="Lato"/>
                <a:ea typeface="Lato"/>
                <a:cs typeface="Lato"/>
              </a:rPr>
              <a:t>Sivumme sisältävät konkreettisia ja helposti ymmärrettäviä </a:t>
            </a:r>
            <a:r>
              <a:rPr lang="fi-FI" b="1" i="0">
                <a:solidFill>
                  <a:schemeClr val="tx2"/>
                </a:solidFill>
                <a:effectLst/>
                <a:highlight>
                  <a:srgbClr val="FFFFFF"/>
                </a:highlight>
                <a:latin typeface="Lato"/>
                <a:ea typeface="Lato"/>
                <a:cs typeface="Lato"/>
              </a:rPr>
              <a:t>ohjeita</a:t>
            </a:r>
            <a:r>
              <a:rPr lang="fi-FI" b="0" i="0">
                <a:solidFill>
                  <a:srgbClr val="222221"/>
                </a:solidFill>
                <a:effectLst/>
                <a:highlight>
                  <a:srgbClr val="FFFFFF"/>
                </a:highlight>
                <a:latin typeface="Lato"/>
                <a:ea typeface="Lato"/>
                <a:cs typeface="Lato"/>
              </a:rPr>
              <a:t> ja </a:t>
            </a:r>
            <a:r>
              <a:rPr lang="fi-FI" b="1" i="0">
                <a:solidFill>
                  <a:schemeClr val="tx2"/>
                </a:solidFill>
                <a:effectLst/>
                <a:highlight>
                  <a:srgbClr val="FFFFFF"/>
                </a:highlight>
                <a:latin typeface="Lato"/>
                <a:ea typeface="Lato"/>
                <a:cs typeface="Lato"/>
              </a:rPr>
              <a:t>työkaluja</a:t>
            </a:r>
            <a:r>
              <a:rPr lang="fi-FI" b="0" i="0">
                <a:solidFill>
                  <a:srgbClr val="222221"/>
                </a:solidFill>
                <a:effectLst/>
                <a:highlight>
                  <a:srgbClr val="FFFFFF"/>
                </a:highlight>
                <a:latin typeface="Lato"/>
                <a:ea typeface="Lato"/>
                <a:cs typeface="Lato"/>
              </a:rPr>
              <a:t> turvalliseen ja mukavaan digiarkeen.</a:t>
            </a:r>
          </a:p>
          <a:p>
            <a:pPr marL="342900" indent="-342900">
              <a:buClr>
                <a:schemeClr val="tx2"/>
              </a:buClr>
              <a:buSzPct val="120000"/>
              <a:buFont typeface="Arial" panose="020B0604020202020204" pitchFamily="34" charset="0"/>
              <a:buChar char="•"/>
            </a:pPr>
            <a:endParaRPr lang="fi-FI" b="0" i="0">
              <a:solidFill>
                <a:srgbClr val="222221"/>
              </a:solidFill>
              <a:effectLst/>
              <a:highlight>
                <a:srgbClr val="FFFFFF"/>
              </a:highlight>
              <a:latin typeface="Lato" panose="020F0502020204030203" pitchFamily="34" charset="0"/>
            </a:endParaRPr>
          </a:p>
          <a:p>
            <a:pPr marL="342900" indent="-342900">
              <a:buClr>
                <a:schemeClr val="tx2"/>
              </a:buClr>
              <a:buSzPct val="120000"/>
              <a:buFont typeface="Arial" panose="020B0604020202020204" pitchFamily="34" charset="0"/>
              <a:buChar char="•"/>
            </a:pPr>
            <a:r>
              <a:rPr lang="fi-FI" b="0" i="0">
                <a:solidFill>
                  <a:srgbClr val="222221"/>
                </a:solidFill>
                <a:effectLst/>
                <a:highlight>
                  <a:srgbClr val="FFFFFF"/>
                </a:highlight>
                <a:latin typeface="Lato"/>
                <a:ea typeface="Lato"/>
                <a:cs typeface="Lato"/>
              </a:rPr>
              <a:t>Sinun ei tarvitse olla </a:t>
            </a:r>
            <a:r>
              <a:rPr lang="fi-FI" b="1" i="0">
                <a:solidFill>
                  <a:schemeClr val="tx2"/>
                </a:solidFill>
                <a:effectLst/>
                <a:highlight>
                  <a:srgbClr val="FFFFFF"/>
                </a:highlight>
                <a:latin typeface="Lato"/>
                <a:ea typeface="Lato"/>
                <a:cs typeface="Lato"/>
              </a:rPr>
              <a:t>digiekspertti</a:t>
            </a:r>
            <a:r>
              <a:rPr lang="fi-FI" b="0" i="0">
                <a:solidFill>
                  <a:srgbClr val="222221"/>
                </a:solidFill>
                <a:effectLst/>
                <a:highlight>
                  <a:srgbClr val="FFFFFF"/>
                </a:highlight>
                <a:latin typeface="Lato"/>
                <a:ea typeface="Lato"/>
                <a:cs typeface="Lato"/>
              </a:rPr>
              <a:t> hyödyntääksesi niitä!</a:t>
            </a:r>
            <a:endParaRPr lang="fi-FI">
              <a:latin typeface="Lato"/>
              <a:ea typeface="Lato"/>
              <a:cs typeface="Lato"/>
            </a:endParaRPr>
          </a:p>
          <a:p>
            <a:endParaRPr lang="fi-FI"/>
          </a:p>
        </p:txBody>
      </p:sp>
      <p:sp>
        <p:nvSpPr>
          <p:cNvPr id="3" name="Otsikko 2">
            <a:extLst>
              <a:ext uri="{FF2B5EF4-FFF2-40B4-BE49-F238E27FC236}">
                <a16:creationId xmlns:a16="http://schemas.microsoft.com/office/drawing/2014/main" id="{6DD7F03D-CDAC-C656-4AEB-D68339BC31F6}"/>
              </a:ext>
            </a:extLst>
          </p:cNvPr>
          <p:cNvSpPr>
            <a:spLocks noGrp="1"/>
          </p:cNvSpPr>
          <p:nvPr>
            <p:ph type="title"/>
          </p:nvPr>
        </p:nvSpPr>
        <p:spPr>
          <a:xfrm>
            <a:off x="686962" y="449943"/>
            <a:ext cx="5892800" cy="1139040"/>
          </a:xfrm>
        </p:spPr>
        <p:txBody>
          <a:bodyPr>
            <a:normAutofit/>
          </a:bodyPr>
          <a:lstStyle/>
          <a:p>
            <a:r>
              <a:rPr lang="fi-FI" sz="4000" err="1">
                <a:solidFill>
                  <a:schemeClr val="tx2"/>
                </a:solidFill>
              </a:rPr>
              <a:t>Huippula</a:t>
            </a:r>
            <a:r>
              <a:rPr lang="fi-FI" sz="4000"/>
              <a:t> kotien tukena</a:t>
            </a:r>
          </a:p>
        </p:txBody>
      </p:sp>
      <p:pic>
        <p:nvPicPr>
          <p:cNvPr id="5" name="Kuva 4">
            <a:extLst>
              <a:ext uri="{FF2B5EF4-FFF2-40B4-BE49-F238E27FC236}">
                <a16:creationId xmlns:a16="http://schemas.microsoft.com/office/drawing/2014/main" id="{0233AAF7-0B31-D908-EED2-4F4A4ECBA7EC}"/>
              </a:ext>
            </a:extLst>
          </p:cNvPr>
          <p:cNvPicPr>
            <a:picLocks noChangeAspect="1"/>
          </p:cNvPicPr>
          <p:nvPr/>
        </p:nvPicPr>
        <p:blipFill>
          <a:blip r:embed="rId5"/>
          <a:stretch>
            <a:fillRect/>
          </a:stretch>
        </p:blipFill>
        <p:spPr>
          <a:xfrm>
            <a:off x="686962" y="6327348"/>
            <a:ext cx="1652159" cy="341406"/>
          </a:xfrm>
          <a:prstGeom prst="rect">
            <a:avLst/>
          </a:prstGeom>
        </p:spPr>
      </p:pic>
      <p:pic>
        <p:nvPicPr>
          <p:cNvPr id="4" name="Kuva 3" descr="Kuva, joka sisältää kohteen Ihmisen kasvot, vaate, henkilö, hymy&#10;&#10;Tekoälyllä luotu sisältö saattaa olla virheellistä.">
            <a:extLst>
              <a:ext uri="{FF2B5EF4-FFF2-40B4-BE49-F238E27FC236}">
                <a16:creationId xmlns:a16="http://schemas.microsoft.com/office/drawing/2014/main" id="{E4263A1D-9C68-D383-274A-AA84CC7292D7}"/>
              </a:ext>
            </a:extLst>
          </p:cNvPr>
          <p:cNvPicPr>
            <a:picLocks noChangeAspect="1"/>
          </p:cNvPicPr>
          <p:nvPr/>
        </p:nvPicPr>
        <p:blipFill>
          <a:blip r:embed="rId6"/>
          <a:stretch>
            <a:fillRect/>
          </a:stretch>
        </p:blipFill>
        <p:spPr>
          <a:xfrm>
            <a:off x="6738159" y="0"/>
            <a:ext cx="5452205" cy="6858000"/>
          </a:xfrm>
          <a:prstGeom prst="rect">
            <a:avLst/>
          </a:prstGeom>
        </p:spPr>
      </p:pic>
    </p:spTree>
    <p:extLst>
      <p:ext uri="{BB962C8B-B14F-4D97-AF65-F5344CB8AC3E}">
        <p14:creationId xmlns:p14="http://schemas.microsoft.com/office/powerpoint/2010/main" val="1871072039"/>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58E508F7-DD5D-CB7D-16AC-5200F57E93A2}"/>
              </a:ext>
            </a:extLst>
          </p:cNvPr>
          <p:cNvSpPr>
            <a:spLocks noGrp="1"/>
          </p:cNvSpPr>
          <p:nvPr>
            <p:ph idx="1"/>
          </p:nvPr>
        </p:nvSpPr>
        <p:spPr>
          <a:xfrm>
            <a:off x="833820" y="1727837"/>
            <a:ext cx="9523556" cy="4476750"/>
          </a:xfrm>
        </p:spPr>
        <p:txBody>
          <a:bodyPr/>
          <a:lstStyle/>
          <a:p>
            <a:r>
              <a:rPr lang="fi-FI" dirty="0"/>
              <a:t>Palaute tulee Pelastakaa Lapsille</a:t>
            </a:r>
          </a:p>
          <a:p>
            <a:endParaRPr lang="fi-FI" dirty="0"/>
          </a:p>
          <a:p>
            <a:endParaRPr lang="fi-FI" dirty="0"/>
          </a:p>
        </p:txBody>
      </p:sp>
      <p:sp>
        <p:nvSpPr>
          <p:cNvPr id="3" name="Otsikko 2">
            <a:extLst>
              <a:ext uri="{FF2B5EF4-FFF2-40B4-BE49-F238E27FC236}">
                <a16:creationId xmlns:a16="http://schemas.microsoft.com/office/drawing/2014/main" id="{5EC6EE9B-590A-5BE8-706E-95CF3A075260}"/>
              </a:ext>
            </a:extLst>
          </p:cNvPr>
          <p:cNvSpPr>
            <a:spLocks noGrp="1"/>
          </p:cNvSpPr>
          <p:nvPr>
            <p:ph type="title"/>
          </p:nvPr>
        </p:nvSpPr>
        <p:spPr/>
        <p:txBody>
          <a:bodyPr>
            <a:normAutofit/>
          </a:bodyPr>
          <a:lstStyle/>
          <a:p>
            <a:r>
              <a:rPr lang="fi-FI" sz="4000"/>
              <a:t>Anna meille</a:t>
            </a:r>
            <a:r>
              <a:rPr lang="fi-FI" sz="4000">
                <a:solidFill>
                  <a:schemeClr val="tx2"/>
                </a:solidFill>
              </a:rPr>
              <a:t> palautetta!</a:t>
            </a:r>
          </a:p>
        </p:txBody>
      </p:sp>
      <p:pic>
        <p:nvPicPr>
          <p:cNvPr id="5" name="Kuva 4" descr="Kuva, joka sisältää kohteen henkilö, vaate, sisä-, lelu&#10;&#10;Tekoälyllä luotu sisältö voi olla virheellistä.">
            <a:extLst>
              <a:ext uri="{FF2B5EF4-FFF2-40B4-BE49-F238E27FC236}">
                <a16:creationId xmlns:a16="http://schemas.microsoft.com/office/drawing/2014/main" id="{3CADB8C2-6424-4CBF-1333-173734CA583A}"/>
              </a:ext>
            </a:extLst>
          </p:cNvPr>
          <p:cNvPicPr>
            <a:picLocks noChangeAspect="1"/>
          </p:cNvPicPr>
          <p:nvPr/>
        </p:nvPicPr>
        <p:blipFill>
          <a:blip r:embed="rId3">
            <a:extLst>
              <a:ext uri="{28A0092B-C50C-407E-A947-70E740481C1C}">
                <a14:useLocalDpi xmlns:a14="http://schemas.microsoft.com/office/drawing/2010/main" val="0"/>
              </a:ext>
            </a:extLst>
          </a:blip>
          <a:srcRect l="7708" t="-53" r="7781"/>
          <a:stretch>
            <a:fillRect/>
          </a:stretch>
        </p:blipFill>
        <p:spPr>
          <a:xfrm>
            <a:off x="5867519" y="1811716"/>
            <a:ext cx="6324074" cy="5047071"/>
          </a:xfrm>
          <a:prstGeom prst="rect">
            <a:avLst/>
          </a:prstGeom>
        </p:spPr>
      </p:pic>
      <p:pic>
        <p:nvPicPr>
          <p:cNvPr id="6" name="Kuva 5">
            <a:extLst>
              <a:ext uri="{FF2B5EF4-FFF2-40B4-BE49-F238E27FC236}">
                <a16:creationId xmlns:a16="http://schemas.microsoft.com/office/drawing/2014/main" id="{B986B110-4625-9A78-B340-A9F196E0E56C}"/>
              </a:ext>
            </a:extLst>
          </p:cNvPr>
          <p:cNvPicPr>
            <a:picLocks noChangeAspect="1"/>
          </p:cNvPicPr>
          <p:nvPr/>
        </p:nvPicPr>
        <p:blipFill>
          <a:blip r:embed="rId4"/>
          <a:stretch>
            <a:fillRect/>
          </a:stretch>
        </p:blipFill>
        <p:spPr>
          <a:xfrm>
            <a:off x="832104" y="6313692"/>
            <a:ext cx="1652159" cy="341406"/>
          </a:xfrm>
          <a:prstGeom prst="rect">
            <a:avLst/>
          </a:prstGeom>
        </p:spPr>
      </p:pic>
      <p:pic>
        <p:nvPicPr>
          <p:cNvPr id="8" name="Kuva 7" descr="Kuva, joka sisältää kohteen kuvio, Grafiikka, pikseli, muotoilu&#10;&#10;Tekoälyllä luotu sisältö voi olla virheellistä.">
            <a:extLst>
              <a:ext uri="{FF2B5EF4-FFF2-40B4-BE49-F238E27FC236}">
                <a16:creationId xmlns:a16="http://schemas.microsoft.com/office/drawing/2014/main" id="{5C8B36BE-992C-E9FF-E47B-18BA9E24FE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842" y="2133688"/>
            <a:ext cx="2553827" cy="2925744"/>
          </a:xfrm>
          <a:prstGeom prst="rect">
            <a:avLst/>
          </a:prstGeom>
        </p:spPr>
      </p:pic>
      <p:sp>
        <p:nvSpPr>
          <p:cNvPr id="9" name="Tekstiruutu 8">
            <a:extLst>
              <a:ext uri="{FF2B5EF4-FFF2-40B4-BE49-F238E27FC236}">
                <a16:creationId xmlns:a16="http://schemas.microsoft.com/office/drawing/2014/main" id="{8D7D57D3-BFF4-695C-EEDA-0853B8B1E900}"/>
              </a:ext>
            </a:extLst>
          </p:cNvPr>
          <p:cNvSpPr txBox="1"/>
          <p:nvPr/>
        </p:nvSpPr>
        <p:spPr>
          <a:xfrm>
            <a:off x="887895" y="4943250"/>
            <a:ext cx="4406347" cy="646331"/>
          </a:xfrm>
          <a:prstGeom prst="rect">
            <a:avLst/>
          </a:prstGeom>
          <a:noFill/>
        </p:spPr>
        <p:txBody>
          <a:bodyPr wrap="square" rtlCol="0">
            <a:spAutoFit/>
          </a:bodyPr>
          <a:lstStyle/>
          <a:p>
            <a:pPr algn="l"/>
            <a:r>
              <a:rPr lang="fi-FI" dirty="0">
                <a:solidFill>
                  <a:schemeClr val="accent1"/>
                </a:solidFill>
              </a:rPr>
              <a:t>https://link.webropolsurveys.com/S/A8DE351FF31D9165</a:t>
            </a:r>
          </a:p>
        </p:txBody>
      </p:sp>
    </p:spTree>
    <p:extLst>
      <p:ext uri="{BB962C8B-B14F-4D97-AF65-F5344CB8AC3E}">
        <p14:creationId xmlns:p14="http://schemas.microsoft.com/office/powerpoint/2010/main" val="1720544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FDD13B8C-52C1-F809-EB34-D75FBACB6B6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0" y="10"/>
            <a:ext cx="12191980" cy="6857990"/>
          </a:xfrm>
          <a:noFill/>
          <a:ln>
            <a:noFill/>
          </a:ln>
        </p:spPr>
      </p:pic>
      <p:sp>
        <p:nvSpPr>
          <p:cNvPr id="6" name="Tekstiruutu 5">
            <a:extLst>
              <a:ext uri="{FF2B5EF4-FFF2-40B4-BE49-F238E27FC236}">
                <a16:creationId xmlns:a16="http://schemas.microsoft.com/office/drawing/2014/main" id="{C0868F59-03FF-ADCB-4E95-283578D1B38B}"/>
              </a:ext>
            </a:extLst>
          </p:cNvPr>
          <p:cNvSpPr txBox="1"/>
          <p:nvPr/>
        </p:nvSpPr>
        <p:spPr>
          <a:xfrm>
            <a:off x="9555481" y="6455229"/>
            <a:ext cx="45719" cy="0"/>
          </a:xfrm>
          <a:prstGeom prst="rect">
            <a:avLst/>
          </a:prstGeom>
          <a:solidFill>
            <a:schemeClr val="accent1"/>
          </a:solidFill>
        </p:spPr>
        <p:txBody>
          <a:bodyPr wrap="square" rtlCol="0">
            <a:spAutoFit/>
          </a:bodyPr>
          <a:lstStyle/>
          <a:p>
            <a:pPr algn="l"/>
            <a:endParaRPr lang="fi-FI">
              <a:solidFill>
                <a:schemeClr val="bg1"/>
              </a:solidFill>
            </a:endParaRPr>
          </a:p>
        </p:txBody>
      </p:sp>
    </p:spTree>
    <p:extLst>
      <p:ext uri="{BB962C8B-B14F-4D97-AF65-F5344CB8AC3E}">
        <p14:creationId xmlns:p14="http://schemas.microsoft.com/office/powerpoint/2010/main" val="375157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86A41F37-5020-4A69-90F6-A260D837DBB8}"/>
              </a:ext>
            </a:extLst>
          </p:cNvPr>
          <p:cNvSpPr>
            <a:spLocks noGrp="1"/>
          </p:cNvSpPr>
          <p:nvPr>
            <p:ph idx="1"/>
          </p:nvPr>
        </p:nvSpPr>
        <p:spPr>
          <a:xfrm>
            <a:off x="812995" y="1482323"/>
            <a:ext cx="11097238" cy="4833215"/>
          </a:xfrm>
        </p:spPr>
        <p:txBody>
          <a:bodyPr vert="horz" lIns="91440" tIns="45720" rIns="91440" bIns="45720" rtlCol="0" anchor="t">
            <a:normAutofit fontScale="92500" lnSpcReduction="20000"/>
          </a:bodyPr>
          <a:lstStyle/>
          <a:p>
            <a:r>
              <a:rPr lang="fi-FI" sz="2300" b="1" dirty="0">
                <a:ea typeface="Lato"/>
                <a:cs typeface="Lato"/>
              </a:rPr>
              <a:t>Mieti ensin ainakin nämä:</a:t>
            </a:r>
            <a:br>
              <a:rPr lang="fi-FI" sz="2300" b="1" dirty="0">
                <a:ea typeface="Lato"/>
                <a:cs typeface="Lato"/>
              </a:rPr>
            </a:br>
            <a:endParaRPr lang="fi-FI" sz="2300" b="1" dirty="0"/>
          </a:p>
          <a:p>
            <a:pPr marL="457200" indent="-457200">
              <a:buFont typeface="+mj-lt"/>
              <a:buAutoNum type="arabicPeriod"/>
            </a:pPr>
            <a:r>
              <a:rPr lang="fi-FI" sz="2300" b="1" dirty="0">
                <a:solidFill>
                  <a:schemeClr val="accent3"/>
                </a:solidFill>
                <a:ea typeface="Lato"/>
                <a:cs typeface="Lato"/>
              </a:rPr>
              <a:t>Pohdi, mihin tarpeeseen puhelin hankitaan</a:t>
            </a:r>
            <a:r>
              <a:rPr lang="fi-FI" sz="2300" dirty="0">
                <a:solidFill>
                  <a:schemeClr val="accent3"/>
                </a:solidFill>
                <a:ea typeface="Lato"/>
                <a:cs typeface="Lato"/>
              </a:rPr>
              <a:t>. </a:t>
            </a:r>
            <a:r>
              <a:rPr lang="fi-FI" sz="2300" dirty="0">
                <a:ea typeface="Lato"/>
                <a:cs typeface="Lato"/>
              </a:rPr>
              <a:t>Jos puhelin hankitaan soittamiseen ja viestittelyyn, onko nettiliittymälle tai älypuhelimelle tarvetta? </a:t>
            </a:r>
            <a:r>
              <a:rPr lang="fi-FI" sz="2300" b="1" dirty="0">
                <a:ea typeface="Lato"/>
                <a:cs typeface="Lato"/>
              </a:rPr>
              <a:t>THL ei suosittele älypuhelimen hankintaa alle 13-vuotiaalle.</a:t>
            </a:r>
          </a:p>
          <a:p>
            <a:pPr marL="457200" indent="-457200">
              <a:buFont typeface="+mj-lt"/>
              <a:buAutoNum type="arabicPeriod"/>
            </a:pPr>
            <a:r>
              <a:rPr lang="fi-FI" sz="2300" b="1" dirty="0">
                <a:solidFill>
                  <a:schemeClr val="accent3"/>
                </a:solidFill>
                <a:ea typeface="Lato"/>
                <a:cs typeface="Lato"/>
              </a:rPr>
              <a:t>Vanhempana olet vastuussa lapsesi digilaitteen käytöstä. </a:t>
            </a:r>
            <a:r>
              <a:rPr lang="fi-FI" sz="2300" dirty="0">
                <a:solidFill>
                  <a:schemeClr val="accent3"/>
                </a:solidFill>
                <a:ea typeface="Lato"/>
                <a:cs typeface="Lato"/>
              </a:rPr>
              <a:t> </a:t>
            </a:r>
            <a:r>
              <a:rPr lang="fi-FI" sz="2300" dirty="0">
                <a:ea typeface="Lato"/>
                <a:cs typeface="Lato"/>
              </a:rPr>
              <a:t>Jos lapsella on oma laite, niin tehtävänäsi on katsoa puhelimen turva- ja yksityisasetukset kuntoon ja tarkistaa, että laitteen sisällöt ovat ikätasoisen mukaisia.</a:t>
            </a:r>
          </a:p>
          <a:p>
            <a:pPr marL="457200" indent="-457200">
              <a:buFont typeface="+mj-lt"/>
              <a:buAutoNum type="arabicPeriod"/>
            </a:pPr>
            <a:r>
              <a:rPr lang="fi-FI" sz="2300" b="1" dirty="0">
                <a:solidFill>
                  <a:schemeClr val="accent3"/>
                </a:solidFill>
                <a:ea typeface="Lato"/>
                <a:cs typeface="Lato"/>
              </a:rPr>
              <a:t>Mieti, osaako pieni koululainen vielä huolehtia puhelimesta</a:t>
            </a:r>
            <a:r>
              <a:rPr lang="fi-FI" sz="2300" dirty="0">
                <a:solidFill>
                  <a:schemeClr val="accent3"/>
                </a:solidFill>
                <a:ea typeface="Lato"/>
                <a:cs typeface="Lato"/>
              </a:rPr>
              <a:t>. </a:t>
            </a:r>
            <a:r>
              <a:rPr lang="fi-FI" sz="2300" dirty="0">
                <a:ea typeface="Lato"/>
                <a:cs typeface="Lato"/>
              </a:rPr>
              <a:t>Kulkeeko se lapsen mukana ja pysyykö se tallessa? Osaako hän ladata puhelimen ja huolehtia salasanasta? Harjoitelkaa näitä yhdessä ja sopikaa kodin pelisäännöt digilaitteille.</a:t>
            </a:r>
          </a:p>
          <a:p>
            <a:pPr marL="457200" indent="-457200">
              <a:buFont typeface="+mj-lt"/>
              <a:buAutoNum type="arabicPeriod"/>
            </a:pPr>
            <a:r>
              <a:rPr lang="fi-FI" sz="2300" b="1" dirty="0">
                <a:solidFill>
                  <a:schemeClr val="accent3"/>
                </a:solidFill>
                <a:ea typeface="Lato"/>
                <a:cs typeface="Lato"/>
              </a:rPr>
              <a:t>Muista, että jokainen lapsi on yksilö.</a:t>
            </a:r>
            <a:r>
              <a:rPr lang="fi-FI" sz="2300" dirty="0">
                <a:solidFill>
                  <a:schemeClr val="accent3"/>
                </a:solidFill>
                <a:ea typeface="Lato"/>
                <a:cs typeface="Lato"/>
              </a:rPr>
              <a:t> </a:t>
            </a:r>
            <a:br>
              <a:rPr lang="fi-FI" sz="2300" dirty="0">
                <a:ea typeface="Lato"/>
                <a:cs typeface="Lato"/>
              </a:rPr>
            </a:br>
            <a:r>
              <a:rPr lang="fi-FI" sz="2300" dirty="0">
                <a:ea typeface="Lato"/>
                <a:cs typeface="Lato"/>
              </a:rPr>
              <a:t>Puhelimen hankinnalle ei ole kiirettä, vaikka lapsen sisarus tai ystävä olisikin saanut oman laitteensa aiemmin. Laite kannattaa hankkia, kun lapsi on siihen valmis.</a:t>
            </a:r>
          </a:p>
          <a:p>
            <a:pPr marL="514350" indent="-514350">
              <a:buFont typeface="+mj-lt"/>
              <a:buAutoNum type="arabicPeriod"/>
            </a:pPr>
            <a:endParaRPr lang="fi-FI" sz="2300" dirty="0"/>
          </a:p>
          <a:p>
            <a:endParaRPr lang="fi-FI" dirty="0"/>
          </a:p>
        </p:txBody>
      </p:sp>
      <p:sp>
        <p:nvSpPr>
          <p:cNvPr id="4" name="Otsikko 2">
            <a:extLst>
              <a:ext uri="{FF2B5EF4-FFF2-40B4-BE49-F238E27FC236}">
                <a16:creationId xmlns:a16="http://schemas.microsoft.com/office/drawing/2014/main" id="{8C848245-BA34-1577-1327-66503779F85C}"/>
              </a:ext>
            </a:extLst>
          </p:cNvPr>
          <p:cNvSpPr>
            <a:spLocks noGrp="1"/>
          </p:cNvSpPr>
          <p:nvPr>
            <p:ph type="title"/>
          </p:nvPr>
        </p:nvSpPr>
        <p:spPr>
          <a:xfrm>
            <a:off x="811733" y="203201"/>
            <a:ext cx="10923067" cy="1546225"/>
          </a:xfrm>
        </p:spPr>
        <p:txBody>
          <a:bodyPr>
            <a:normAutofit/>
          </a:bodyPr>
          <a:lstStyle/>
          <a:p>
            <a:r>
              <a:rPr lang="fi-FI" sz="4000"/>
              <a:t>Tarvitseeko ekaluokkalainen </a:t>
            </a:r>
            <a:r>
              <a:rPr lang="fi-FI" sz="4000">
                <a:solidFill>
                  <a:schemeClr val="tx2"/>
                </a:solidFill>
              </a:rPr>
              <a:t>puhelimen?</a:t>
            </a:r>
          </a:p>
        </p:txBody>
      </p:sp>
      <p:pic>
        <p:nvPicPr>
          <p:cNvPr id="3" name="Kuva 2">
            <a:extLst>
              <a:ext uri="{FF2B5EF4-FFF2-40B4-BE49-F238E27FC236}">
                <a16:creationId xmlns:a16="http://schemas.microsoft.com/office/drawing/2014/main" id="{9AE2E5CF-2643-C655-B4C9-29C8DFA6A6EF}"/>
              </a:ext>
            </a:extLst>
          </p:cNvPr>
          <p:cNvPicPr>
            <a:picLocks noChangeAspect="1"/>
          </p:cNvPicPr>
          <p:nvPr/>
        </p:nvPicPr>
        <p:blipFill>
          <a:blip r:embed="rId3"/>
          <a:stretch>
            <a:fillRect/>
          </a:stretch>
        </p:blipFill>
        <p:spPr>
          <a:xfrm>
            <a:off x="10202427" y="6315527"/>
            <a:ext cx="1402202" cy="535346"/>
          </a:xfrm>
          <a:prstGeom prst="rect">
            <a:avLst/>
          </a:prstGeom>
        </p:spPr>
      </p:pic>
      <p:pic>
        <p:nvPicPr>
          <p:cNvPr id="6" name="Kuva 5" descr="Kuva, joka sisältää kohteen Grafiikka, Fontti, graafinen suunnittelu, logo&#10;&#10;Tekoälyllä luotu sisältö voi olla virheellistä.">
            <a:extLst>
              <a:ext uri="{FF2B5EF4-FFF2-40B4-BE49-F238E27FC236}">
                <a16:creationId xmlns:a16="http://schemas.microsoft.com/office/drawing/2014/main" id="{C047D734-853E-4132-1E6A-280052234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3874649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112EF55-4C94-7D48-86E8-B43B47DE94A5}"/>
              </a:ext>
            </a:extLst>
          </p:cNvPr>
          <p:cNvSpPr>
            <a:spLocks noGrp="1"/>
          </p:cNvSpPr>
          <p:nvPr>
            <p:ph idx="1"/>
          </p:nvPr>
        </p:nvSpPr>
        <p:spPr>
          <a:xfrm>
            <a:off x="811733" y="1805142"/>
            <a:ext cx="6789217" cy="4476750"/>
          </a:xfrm>
        </p:spPr>
        <p:txBody>
          <a:bodyPr vert="horz" lIns="91440" tIns="45720" rIns="91440" bIns="45720" rtlCol="0" anchor="t">
            <a:normAutofit lnSpcReduction="10000"/>
          </a:bodyPr>
          <a:lstStyle/>
          <a:p>
            <a:pPr marL="457200" indent="-457200">
              <a:buFont typeface="+mj-lt"/>
              <a:buAutoNum type="arabicPeriod"/>
            </a:pPr>
            <a:r>
              <a:rPr lang="fi-FI" b="1">
                <a:solidFill>
                  <a:schemeClr val="tx2"/>
                </a:solidFill>
                <a:ea typeface="Lato"/>
                <a:cs typeface="Lato"/>
              </a:rPr>
              <a:t>Kiinnitä huomiota ikätasoiseen mediasisältöön </a:t>
            </a:r>
            <a:r>
              <a:rPr lang="fi-FI">
                <a:ea typeface="Lato"/>
                <a:cs typeface="Lato"/>
              </a:rPr>
              <a:t>ja seuraa miten eri sisällöt vaikuttavat lapseesi – liian vauhdikas sisältö voi näkyä ylivilkkautena, kun taas rauhallisempi mediasisältö voi rauhoittaa levotonta mieltä.</a:t>
            </a:r>
          </a:p>
          <a:p>
            <a:pPr marL="457200" indent="-457200" algn="l">
              <a:buFont typeface="+mj-lt"/>
              <a:buAutoNum type="arabicPeriod"/>
            </a:pPr>
            <a:r>
              <a:rPr lang="fi-FI" b="1">
                <a:solidFill>
                  <a:schemeClr val="tx2"/>
                </a:solidFill>
              </a:rPr>
              <a:t>Oma digilaite voi nostaa lapsen ruutuaikaa</a:t>
            </a:r>
            <a:r>
              <a:rPr lang="fi-FI"/>
              <a:t>, ja jos laitteella on liian paljon se voi näkyä ärtyneisyytenä, unettomuutena ja apaattisuutena. </a:t>
            </a:r>
          </a:p>
          <a:p>
            <a:endParaRPr lang="fi-FI"/>
          </a:p>
        </p:txBody>
      </p:sp>
      <p:sp>
        <p:nvSpPr>
          <p:cNvPr id="3" name="Otsikko 2">
            <a:extLst>
              <a:ext uri="{FF2B5EF4-FFF2-40B4-BE49-F238E27FC236}">
                <a16:creationId xmlns:a16="http://schemas.microsoft.com/office/drawing/2014/main" id="{D4D0B2E6-8F38-E09A-CDFD-7156F2CC9254}"/>
              </a:ext>
            </a:extLst>
          </p:cNvPr>
          <p:cNvSpPr>
            <a:spLocks noGrp="1"/>
          </p:cNvSpPr>
          <p:nvPr>
            <p:ph type="title"/>
          </p:nvPr>
        </p:nvSpPr>
        <p:spPr>
          <a:xfrm>
            <a:off x="832104" y="640184"/>
            <a:ext cx="6768846" cy="905256"/>
          </a:xfrm>
        </p:spPr>
        <p:txBody>
          <a:bodyPr>
            <a:noAutofit/>
          </a:bodyPr>
          <a:lstStyle/>
          <a:p>
            <a:r>
              <a:rPr lang="fi-FI" sz="3600">
                <a:solidFill>
                  <a:schemeClr val="tx2"/>
                </a:solidFill>
              </a:rPr>
              <a:t>5 vinkkiä </a:t>
            </a:r>
            <a:r>
              <a:rPr lang="fi-FI" sz="3600"/>
              <a:t>koululaisen turvalliseen ja tasapainoiseen diginkäyttöön</a:t>
            </a:r>
          </a:p>
        </p:txBody>
      </p:sp>
      <p:pic>
        <p:nvPicPr>
          <p:cNvPr id="7" name="Kuva 6" descr="Kuva, joka sisältää kohteen henkilö, Matkapuhelin, teksti, vaate&#10;&#10;Tekoälyllä luotu sisältö voi olla virheellistä.">
            <a:extLst>
              <a:ext uri="{FF2B5EF4-FFF2-40B4-BE49-F238E27FC236}">
                <a16:creationId xmlns:a16="http://schemas.microsoft.com/office/drawing/2014/main" id="{E84AE1E7-562E-D378-EF83-395FE3EBF6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1907" y="0"/>
            <a:ext cx="4100093" cy="6150139"/>
          </a:xfrm>
          <a:prstGeom prst="rect">
            <a:avLst/>
          </a:prstGeom>
        </p:spPr>
      </p:pic>
      <p:sp>
        <p:nvSpPr>
          <p:cNvPr id="4" name="Suorakulmio 3">
            <a:extLst>
              <a:ext uri="{FF2B5EF4-FFF2-40B4-BE49-F238E27FC236}">
                <a16:creationId xmlns:a16="http://schemas.microsoft.com/office/drawing/2014/main" id="{4D184914-F479-9E18-5370-0BB71BA1DFE9}"/>
              </a:ext>
            </a:extLst>
          </p:cNvPr>
          <p:cNvSpPr/>
          <p:nvPr/>
        </p:nvSpPr>
        <p:spPr>
          <a:xfrm>
            <a:off x="10204298" y="6281892"/>
            <a:ext cx="1399309" cy="512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5" descr="Kuva, joka sisältää kohteen Grafiikka, Fontti, graafinen suunnittelu, logo&#10;&#10;Tekoälyllä luotu sisältö voi olla virheellistä.">
            <a:extLst>
              <a:ext uri="{FF2B5EF4-FFF2-40B4-BE49-F238E27FC236}">
                <a16:creationId xmlns:a16="http://schemas.microsoft.com/office/drawing/2014/main" id="{97647AB5-990D-DC87-0EEA-EFF0910676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3964170370"/>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0617D08C-19ED-EFE2-5E15-3CC92B29F3A0}"/>
              </a:ext>
            </a:extLst>
          </p:cNvPr>
          <p:cNvSpPr>
            <a:spLocks noGrp="1"/>
          </p:cNvSpPr>
          <p:nvPr>
            <p:ph idx="1"/>
          </p:nvPr>
        </p:nvSpPr>
        <p:spPr>
          <a:xfrm>
            <a:off x="832326" y="1805142"/>
            <a:ext cx="7151682" cy="4497344"/>
          </a:xfrm>
        </p:spPr>
        <p:txBody>
          <a:bodyPr vert="horz" lIns="91440" tIns="45720" rIns="91440" bIns="45720" rtlCol="0" anchor="t">
            <a:normAutofit/>
          </a:bodyPr>
          <a:lstStyle/>
          <a:p>
            <a:pPr>
              <a:spcAft>
                <a:spcPts val="600"/>
              </a:spcAft>
            </a:pPr>
            <a:r>
              <a:rPr lang="fi-FI" sz="2200" b="1">
                <a:solidFill>
                  <a:schemeClr val="tx2"/>
                </a:solidFill>
                <a:ea typeface="Lato"/>
                <a:cs typeface="Lato"/>
              </a:rPr>
              <a:t>3.     Opeta ja auta lastasi tarkastelemaan omaa </a:t>
            </a:r>
            <a:br>
              <a:rPr lang="fi-FI" sz="2200" b="1">
                <a:solidFill>
                  <a:schemeClr val="tx2"/>
                </a:solidFill>
                <a:ea typeface="Lato"/>
                <a:cs typeface="Lato"/>
              </a:rPr>
            </a:br>
            <a:r>
              <a:rPr lang="fi-FI" sz="2200" b="1">
                <a:solidFill>
                  <a:schemeClr val="tx2"/>
                </a:solidFill>
                <a:ea typeface="Lato"/>
                <a:cs typeface="Lato"/>
              </a:rPr>
              <a:t>         mediankäytön määrää. </a:t>
            </a:r>
            <a:r>
              <a:rPr lang="fi-FI" sz="2200">
                <a:ea typeface="Lato"/>
                <a:cs typeface="Lato"/>
              </a:rPr>
              <a:t>Näin hän oppii tärkeitä </a:t>
            </a:r>
            <a:br>
              <a:rPr lang="fi-FI" sz="2200">
                <a:ea typeface="Lato"/>
                <a:cs typeface="Lato"/>
              </a:rPr>
            </a:br>
            <a:r>
              <a:rPr lang="fi-FI" sz="2200">
                <a:ea typeface="Lato"/>
                <a:cs typeface="Lato"/>
              </a:rPr>
              <a:t>         itsesäätelytaitoja.</a:t>
            </a:r>
            <a:endParaRPr lang="fi-FI" sz="2200" b="1">
              <a:solidFill>
                <a:schemeClr val="tx2"/>
              </a:solidFill>
              <a:ea typeface="Lato"/>
              <a:cs typeface="Lato"/>
            </a:endParaRPr>
          </a:p>
          <a:p>
            <a:pPr>
              <a:spcAft>
                <a:spcPts val="600"/>
              </a:spcAft>
            </a:pPr>
            <a:r>
              <a:rPr lang="fi-FI" sz="2200" b="1">
                <a:solidFill>
                  <a:schemeClr val="tx2"/>
                </a:solidFill>
                <a:ea typeface="Lato"/>
                <a:cs typeface="Lato"/>
              </a:rPr>
              <a:t>4.     Lapsen omat digilaitteet ja perheen digilaitteiden </a:t>
            </a:r>
            <a:br>
              <a:rPr lang="fi-FI" sz="2200" b="1">
                <a:solidFill>
                  <a:schemeClr val="tx2"/>
                </a:solidFill>
                <a:ea typeface="Lato"/>
                <a:cs typeface="Lato"/>
              </a:rPr>
            </a:br>
            <a:r>
              <a:rPr lang="fi-FI" sz="2200" b="1">
                <a:solidFill>
                  <a:schemeClr val="tx2"/>
                </a:solidFill>
                <a:ea typeface="Lato"/>
                <a:cs typeface="Lato"/>
              </a:rPr>
              <a:t>         hallinta vaatii perheeltä</a:t>
            </a:r>
            <a:r>
              <a:rPr lang="fi-FI" sz="2200">
                <a:solidFill>
                  <a:schemeClr val="tx2"/>
                </a:solidFill>
                <a:ea typeface="Lato"/>
                <a:cs typeface="Lato"/>
              </a:rPr>
              <a:t> </a:t>
            </a:r>
            <a:r>
              <a:rPr lang="fi-FI" sz="2200" b="1">
                <a:solidFill>
                  <a:schemeClr val="tx2"/>
                </a:solidFill>
                <a:ea typeface="Lato"/>
                <a:cs typeface="Lato"/>
              </a:rPr>
              <a:t>yhteisiä pelisääntöjä </a:t>
            </a:r>
            <a:r>
              <a:rPr lang="fi-FI" sz="2200">
                <a:ea typeface="Lato"/>
                <a:cs typeface="Lato"/>
              </a:rPr>
              <a:t>–  </a:t>
            </a:r>
            <a:br>
              <a:rPr lang="fi-FI" sz="2200">
                <a:ea typeface="Lato"/>
                <a:cs typeface="Lato"/>
              </a:rPr>
            </a:br>
            <a:r>
              <a:rPr lang="fi-FI" sz="2200">
                <a:ea typeface="Lato"/>
                <a:cs typeface="Lato"/>
              </a:rPr>
              <a:t>         huolehdi monipuolisesta arjesta, jossa on riittävästi </a:t>
            </a:r>
            <a:br>
              <a:rPr lang="fi-FI" sz="2200">
                <a:ea typeface="Lato"/>
                <a:cs typeface="Lato"/>
              </a:rPr>
            </a:br>
            <a:r>
              <a:rPr lang="fi-FI" sz="2200">
                <a:ea typeface="Lato"/>
                <a:cs typeface="Lato"/>
              </a:rPr>
              <a:t>         kasvokkaista kohtaamista, harrastamista, liikuntaa </a:t>
            </a:r>
            <a:br>
              <a:rPr lang="fi-FI" sz="2200">
                <a:ea typeface="Lato"/>
                <a:cs typeface="Lato"/>
              </a:rPr>
            </a:br>
            <a:r>
              <a:rPr lang="fi-FI" sz="2200">
                <a:ea typeface="Lato"/>
                <a:cs typeface="Lato"/>
              </a:rPr>
              <a:t>         ja lepoa.</a:t>
            </a:r>
          </a:p>
          <a:p>
            <a:pPr>
              <a:spcAft>
                <a:spcPts val="600"/>
              </a:spcAft>
            </a:pPr>
            <a:r>
              <a:rPr lang="fi-FI" sz="2200" b="1">
                <a:solidFill>
                  <a:schemeClr val="tx2"/>
                </a:solidFill>
                <a:ea typeface="Lato"/>
                <a:cs typeface="Lato"/>
              </a:rPr>
              <a:t>5.     Tarkastele myös omaa mediankäytön määrää </a:t>
            </a:r>
            <a:r>
              <a:rPr lang="fi-FI" sz="2200">
                <a:ea typeface="Lato"/>
                <a:cs typeface="Lato"/>
              </a:rPr>
              <a:t>ja </a:t>
            </a:r>
            <a:br>
              <a:rPr lang="fi-FI" sz="2200">
                <a:ea typeface="Lato"/>
                <a:cs typeface="Lato"/>
              </a:rPr>
            </a:br>
            <a:r>
              <a:rPr lang="fi-FI" sz="2200">
                <a:ea typeface="Lato"/>
                <a:cs typeface="Lato"/>
              </a:rPr>
              <a:t>         pohdi millaista esimerkkiä näytät lapselle.</a:t>
            </a:r>
          </a:p>
          <a:p>
            <a:pPr>
              <a:spcAft>
                <a:spcPts val="600"/>
              </a:spcAft>
            </a:pPr>
            <a:endParaRPr lang="fi-FI" sz="2200"/>
          </a:p>
        </p:txBody>
      </p:sp>
      <p:sp>
        <p:nvSpPr>
          <p:cNvPr id="3" name="Otsikko 2">
            <a:extLst>
              <a:ext uri="{FF2B5EF4-FFF2-40B4-BE49-F238E27FC236}">
                <a16:creationId xmlns:a16="http://schemas.microsoft.com/office/drawing/2014/main" id="{3DD1D3B6-25F0-2B00-63FD-44BFEDD34EEC}"/>
              </a:ext>
            </a:extLst>
          </p:cNvPr>
          <p:cNvSpPr>
            <a:spLocks noGrp="1"/>
          </p:cNvSpPr>
          <p:nvPr>
            <p:ph type="title"/>
          </p:nvPr>
        </p:nvSpPr>
        <p:spPr>
          <a:xfrm>
            <a:off x="832104" y="640184"/>
            <a:ext cx="6654546" cy="905256"/>
          </a:xfrm>
        </p:spPr>
        <p:txBody>
          <a:bodyPr anchor="ctr">
            <a:noAutofit/>
          </a:bodyPr>
          <a:lstStyle/>
          <a:p>
            <a:r>
              <a:rPr lang="fi-FI" sz="3600">
                <a:solidFill>
                  <a:schemeClr val="tx2"/>
                </a:solidFill>
              </a:rPr>
              <a:t>5 vinkkiä </a:t>
            </a:r>
            <a:r>
              <a:rPr lang="fi-FI" sz="3600"/>
              <a:t>koululaisen turvalliseen ja tasapainoiseen diginkäyttöön</a:t>
            </a:r>
          </a:p>
        </p:txBody>
      </p:sp>
      <p:pic>
        <p:nvPicPr>
          <p:cNvPr id="6" name="Kuva 5">
            <a:extLst>
              <a:ext uri="{FF2B5EF4-FFF2-40B4-BE49-F238E27FC236}">
                <a16:creationId xmlns:a16="http://schemas.microsoft.com/office/drawing/2014/main" id="{0ACC317D-39D3-5811-C459-B1E351E8B4C1}"/>
              </a:ext>
            </a:extLst>
          </p:cNvPr>
          <p:cNvPicPr>
            <a:picLocks noChangeAspect="1"/>
          </p:cNvPicPr>
          <p:nvPr/>
        </p:nvPicPr>
        <p:blipFill>
          <a:blip r:embed="rId2"/>
          <a:stretch>
            <a:fillRect/>
          </a:stretch>
        </p:blipFill>
        <p:spPr>
          <a:xfrm>
            <a:off x="8089036" y="0"/>
            <a:ext cx="4102964" cy="6151397"/>
          </a:xfrm>
          <a:prstGeom prst="rect">
            <a:avLst/>
          </a:prstGeom>
        </p:spPr>
      </p:pic>
      <p:pic>
        <p:nvPicPr>
          <p:cNvPr id="4" name="Kuva 3">
            <a:extLst>
              <a:ext uri="{FF2B5EF4-FFF2-40B4-BE49-F238E27FC236}">
                <a16:creationId xmlns:a16="http://schemas.microsoft.com/office/drawing/2014/main" id="{06890715-5072-1EB7-C039-AD33039A53D7}"/>
              </a:ext>
            </a:extLst>
          </p:cNvPr>
          <p:cNvPicPr>
            <a:picLocks noChangeAspect="1"/>
          </p:cNvPicPr>
          <p:nvPr/>
        </p:nvPicPr>
        <p:blipFill>
          <a:blip r:embed="rId3"/>
          <a:stretch>
            <a:fillRect/>
          </a:stretch>
        </p:blipFill>
        <p:spPr>
          <a:xfrm>
            <a:off x="10313262" y="6333699"/>
            <a:ext cx="1402202" cy="524301"/>
          </a:xfrm>
          <a:prstGeom prst="rect">
            <a:avLst/>
          </a:prstGeom>
        </p:spPr>
      </p:pic>
      <p:pic>
        <p:nvPicPr>
          <p:cNvPr id="10" name="Kuva 5" descr="Kuva, joka sisältää kohteen Grafiikka, Fontti, graafinen suunnittelu, logo&#10;&#10;Tekoälyllä luotu sisältö voi olla virheellistä.">
            <a:extLst>
              <a:ext uri="{FF2B5EF4-FFF2-40B4-BE49-F238E27FC236}">
                <a16:creationId xmlns:a16="http://schemas.microsoft.com/office/drawing/2014/main" id="{102A4282-EF11-5538-1B83-02743AED9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1272493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5D10DA19-8F40-E1E1-1E8C-5D9E8E697A50}"/>
              </a:ext>
            </a:extLst>
          </p:cNvPr>
          <p:cNvSpPr>
            <a:spLocks noGrp="1"/>
          </p:cNvSpPr>
          <p:nvPr>
            <p:ph type="title"/>
          </p:nvPr>
        </p:nvSpPr>
        <p:spPr>
          <a:xfrm>
            <a:off x="803075" y="378926"/>
            <a:ext cx="9937496" cy="1159587"/>
          </a:xfrm>
        </p:spPr>
        <p:txBody>
          <a:bodyPr>
            <a:noAutofit/>
          </a:bodyPr>
          <a:lstStyle/>
          <a:p>
            <a:r>
              <a:rPr lang="fi-FI" sz="3600"/>
              <a:t>Huolettaako ruutuaika? </a:t>
            </a:r>
            <a:br>
              <a:rPr lang="fi-FI" sz="3200"/>
            </a:br>
            <a:r>
              <a:rPr lang="fi-FI" sz="3200">
                <a:solidFill>
                  <a:schemeClr val="tx2"/>
                </a:solidFill>
              </a:rPr>
              <a:t>Kiinnitä huomiota lapsen kokonaisvaltaiseen hyvinvointiin!​</a:t>
            </a:r>
          </a:p>
        </p:txBody>
      </p:sp>
      <p:graphicFrame>
        <p:nvGraphicFramePr>
          <p:cNvPr id="4" name="Kaaviokuva 3">
            <a:extLst>
              <a:ext uri="{FF2B5EF4-FFF2-40B4-BE49-F238E27FC236}">
                <a16:creationId xmlns:a16="http://schemas.microsoft.com/office/drawing/2014/main" id="{CFD1DE62-4D6F-2D25-7851-6F16591A6F32}"/>
              </a:ext>
            </a:extLst>
          </p:cNvPr>
          <p:cNvGraphicFramePr/>
          <p:nvPr>
            <p:extLst>
              <p:ext uri="{D42A27DB-BD31-4B8C-83A1-F6EECF244321}">
                <p14:modId xmlns:p14="http://schemas.microsoft.com/office/powerpoint/2010/main" val="3892493601"/>
              </p:ext>
            </p:extLst>
          </p:nvPr>
        </p:nvGraphicFramePr>
        <p:xfrm>
          <a:off x="803075" y="1589314"/>
          <a:ext cx="7782373" cy="49329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uorakulmio: Pyöristetyt kulmat 4">
            <a:extLst>
              <a:ext uri="{FF2B5EF4-FFF2-40B4-BE49-F238E27FC236}">
                <a16:creationId xmlns:a16="http://schemas.microsoft.com/office/drawing/2014/main" id="{EA6CAF6A-194B-C46D-21F8-3A1D07C1C29F}"/>
              </a:ext>
            </a:extLst>
          </p:cNvPr>
          <p:cNvSpPr/>
          <p:nvPr/>
        </p:nvSpPr>
        <p:spPr>
          <a:xfrm>
            <a:off x="8345864" y="2294164"/>
            <a:ext cx="2699508" cy="2974522"/>
          </a:xfrm>
          <a:prstGeom prst="roundRect">
            <a:avLst/>
          </a:prstGeom>
          <a:solidFill>
            <a:schemeClr val="bg1"/>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endParaRPr kumimoji="0" lang="fi-FI" sz="20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ctr" defTabSz="914400" rtl="0" eaLnBrk="1" fontAlgn="auto" latinLnBrk="0" hangingPunct="1">
              <a:lnSpc>
                <a:spcPct val="100000"/>
              </a:lnSpc>
              <a:spcBef>
                <a:spcPts val="0"/>
              </a:spcBef>
              <a:spcAft>
                <a:spcPts val="1000"/>
              </a:spcAft>
              <a:buClrTx/>
              <a:buSzTx/>
              <a:buFontTx/>
              <a:buNone/>
              <a:tabLst/>
              <a:defRPr/>
            </a:pPr>
            <a:endParaRPr kumimoji="0" lang="fi-FI" sz="1600" b="0" i="0" u="none" strike="noStrike" kern="1200" cap="none" spc="0" normalizeH="0" baseline="0" noProof="0">
              <a:ln>
                <a:noFill/>
              </a:ln>
              <a:solidFill>
                <a:srgbClr val="000000"/>
              </a:solidFill>
              <a:effectLst/>
              <a:uLnTx/>
              <a:uFillTx/>
              <a:latin typeface="Lato"/>
              <a:ea typeface="+mn-ea"/>
              <a:cs typeface="+mn-cs"/>
            </a:endParaRPr>
          </a:p>
          <a:p>
            <a:pPr marL="0" marR="0" lvl="0" indent="0" algn="ctr" defTabSz="914400" rtl="0" eaLnBrk="1" fontAlgn="auto" latinLnBrk="0" hangingPunct="1">
              <a:lnSpc>
                <a:spcPct val="100000"/>
              </a:lnSpc>
              <a:spcBef>
                <a:spcPts val="0"/>
              </a:spcBef>
              <a:spcAft>
                <a:spcPts val="1000"/>
              </a:spcAft>
              <a:buClrTx/>
              <a:buSzTx/>
              <a:buFontTx/>
              <a:buNone/>
              <a:tabLst/>
              <a:defRPr/>
            </a:pPr>
            <a:endParaRPr lang="fi-FI" sz="1600">
              <a:solidFill>
                <a:srgbClr val="000000"/>
              </a:solidFill>
              <a:latin typeface="Lato"/>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fi-FI" sz="1600" b="1" i="0" u="none" strike="noStrike" kern="1200" cap="none" spc="0" normalizeH="0" baseline="0" noProof="0">
                <a:ln>
                  <a:noFill/>
                </a:ln>
                <a:solidFill>
                  <a:schemeClr val="tx1"/>
                </a:solidFill>
                <a:effectLst/>
                <a:uLnTx/>
                <a:uFillTx/>
                <a:latin typeface="Lato"/>
                <a:ea typeface="+mn-ea"/>
                <a:cs typeface="+mn-cs"/>
              </a:rPr>
              <a:t>Kiinnitä huomiosi kokonaiskuvaan. Kun kaikelle oleelliselle on tarpeeksi aikaa, niin ruutuaika pienenee.</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pic>
        <p:nvPicPr>
          <p:cNvPr id="6" name="Kuva 5" descr="Valo päällä tasaisella täytöllä">
            <a:extLst>
              <a:ext uri="{FF2B5EF4-FFF2-40B4-BE49-F238E27FC236}">
                <a16:creationId xmlns:a16="http://schemas.microsoft.com/office/drawing/2014/main" id="{2DBCC98B-1551-8FBB-EF49-E62E6D89248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38418" y="2422062"/>
            <a:ext cx="914400" cy="914400"/>
          </a:xfrm>
          <a:prstGeom prst="rect">
            <a:avLst/>
          </a:prstGeom>
        </p:spPr>
      </p:pic>
      <p:pic>
        <p:nvPicPr>
          <p:cNvPr id="2" name="Kuva 1">
            <a:extLst>
              <a:ext uri="{FF2B5EF4-FFF2-40B4-BE49-F238E27FC236}">
                <a16:creationId xmlns:a16="http://schemas.microsoft.com/office/drawing/2014/main" id="{9A28E2AE-0003-BA2C-84F5-006EF790C20C}"/>
              </a:ext>
            </a:extLst>
          </p:cNvPr>
          <p:cNvPicPr>
            <a:picLocks noChangeAspect="1"/>
          </p:cNvPicPr>
          <p:nvPr/>
        </p:nvPicPr>
        <p:blipFill>
          <a:blip r:embed="rId10"/>
          <a:stretch>
            <a:fillRect/>
          </a:stretch>
        </p:blipFill>
        <p:spPr>
          <a:xfrm>
            <a:off x="10344271" y="6260135"/>
            <a:ext cx="1402202" cy="524301"/>
          </a:xfrm>
          <a:prstGeom prst="rect">
            <a:avLst/>
          </a:prstGeom>
        </p:spPr>
      </p:pic>
      <p:pic>
        <p:nvPicPr>
          <p:cNvPr id="39" name="Kuva 5" descr="Kuva, joka sisältää kohteen Grafiikka, Fontti, graafinen suunnittelu, logo&#10;&#10;Tekoälyllä luotu sisältö voi olla virheellistä.">
            <a:extLst>
              <a:ext uri="{FF2B5EF4-FFF2-40B4-BE49-F238E27FC236}">
                <a16:creationId xmlns:a16="http://schemas.microsoft.com/office/drawing/2014/main" id="{10A4E368-6F13-E198-A655-E954035D88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227215980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70D8-C3F9-EE46-F158-E5EC5DE51AFC}"/>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4A23D75-3943-CF73-E34A-1BB0FB456847}"/>
              </a:ext>
            </a:extLst>
          </p:cNvPr>
          <p:cNvSpPr>
            <a:spLocks noGrp="1"/>
          </p:cNvSpPr>
          <p:nvPr>
            <p:ph type="title"/>
          </p:nvPr>
        </p:nvSpPr>
        <p:spPr>
          <a:xfrm>
            <a:off x="832104" y="382962"/>
            <a:ext cx="11359896" cy="1255154"/>
          </a:xfrm>
        </p:spPr>
        <p:txBody>
          <a:bodyPr>
            <a:normAutofit/>
          </a:bodyPr>
          <a:lstStyle/>
          <a:p>
            <a:r>
              <a:rPr lang="fi-FI" sz="3600"/>
              <a:t>Miten kaikki lapset pysyvät mukana – </a:t>
            </a:r>
            <a:r>
              <a:rPr lang="fi-FI" sz="3600">
                <a:solidFill>
                  <a:schemeClr val="tx2"/>
                </a:solidFill>
              </a:rPr>
              <a:t>puhelimella tai ilman</a:t>
            </a:r>
          </a:p>
        </p:txBody>
      </p:sp>
      <p:sp>
        <p:nvSpPr>
          <p:cNvPr id="14" name="Otsikko 2">
            <a:extLst>
              <a:ext uri="{FF2B5EF4-FFF2-40B4-BE49-F238E27FC236}">
                <a16:creationId xmlns:a16="http://schemas.microsoft.com/office/drawing/2014/main" id="{BAEF3CB6-166D-3CA8-3344-C1342CA36C88}"/>
              </a:ext>
            </a:extLst>
          </p:cNvPr>
          <p:cNvSpPr txBox="1">
            <a:spLocks/>
          </p:cNvSpPr>
          <p:nvPr/>
        </p:nvSpPr>
        <p:spPr>
          <a:xfrm>
            <a:off x="1909121" y="1707960"/>
            <a:ext cx="9310421" cy="47073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endParaRPr lang="fi-FI" sz="3200">
              <a:latin typeface="+mn-lt"/>
            </a:endParaRPr>
          </a:p>
        </p:txBody>
      </p:sp>
      <p:sp>
        <p:nvSpPr>
          <p:cNvPr id="4" name="Tekstiruutu 3">
            <a:extLst>
              <a:ext uri="{FF2B5EF4-FFF2-40B4-BE49-F238E27FC236}">
                <a16:creationId xmlns:a16="http://schemas.microsoft.com/office/drawing/2014/main" id="{DADF5E51-D705-B5C1-0C63-5025B1334A7F}"/>
              </a:ext>
            </a:extLst>
          </p:cNvPr>
          <p:cNvSpPr txBox="1"/>
          <p:nvPr/>
        </p:nvSpPr>
        <p:spPr>
          <a:xfrm>
            <a:off x="972235" y="1494650"/>
            <a:ext cx="10248094" cy="5216813"/>
          </a:xfrm>
          <a:prstGeom prst="rect">
            <a:avLst/>
          </a:prstGeom>
          <a:solidFill>
            <a:schemeClr val="bg1"/>
          </a:solidFill>
        </p:spPr>
        <p:txBody>
          <a:bodyPr wrap="square" lIns="91440" tIns="45720" rIns="91440" bIns="45720" rtlCol="0" anchor="t">
            <a:spAutoFit/>
          </a:bodyPr>
          <a:lstStyle/>
          <a:p>
            <a:pPr marL="342900" indent="-342900" algn="l">
              <a:lnSpc>
                <a:spcPct val="150000"/>
              </a:lnSpc>
              <a:buFont typeface="Arial" panose="020B0604020202020204" pitchFamily="34" charset="0"/>
              <a:buChar char="•"/>
            </a:pPr>
            <a:r>
              <a:rPr lang="fi-FI" sz="2100" b="1" dirty="0">
                <a:solidFill>
                  <a:schemeClr val="accent3"/>
                </a:solidFill>
              </a:rPr>
              <a:t>Keskustele muiden vanhempien kanssa </a:t>
            </a:r>
            <a:r>
              <a:rPr lang="fi-FI" sz="2100" dirty="0"/>
              <a:t>– yleinen ajatus on helposti se, että kaikilla lapsen luokkakaverilla on jo puhelin, </a:t>
            </a:r>
            <a:r>
              <a:rPr lang="fi-FI" sz="2100"/>
              <a:t>mutta tämä </a:t>
            </a:r>
            <a:r>
              <a:rPr lang="fi-FI" sz="2100" dirty="0"/>
              <a:t>ei välttämättä pidä paikkaansa.</a:t>
            </a:r>
          </a:p>
          <a:p>
            <a:pPr marL="342900" indent="-342900" algn="l">
              <a:lnSpc>
                <a:spcPct val="150000"/>
              </a:lnSpc>
              <a:buFont typeface="Arial" panose="020B0604020202020204" pitchFamily="34" charset="0"/>
              <a:buChar char="•"/>
            </a:pPr>
            <a:r>
              <a:rPr lang="fi-FI" sz="2100" b="1" dirty="0">
                <a:solidFill>
                  <a:schemeClr val="accent3"/>
                </a:solidFill>
              </a:rPr>
              <a:t>Vanhemmat voivat hoitaa yhteydenpitoa lapsen ystävän vanhempiin </a:t>
            </a:r>
            <a:r>
              <a:rPr lang="fi-FI" sz="2100" dirty="0"/>
              <a:t>ja muodostaa keskenään WhatsApp-ryhmiä  - näin vältytään lasten tekemiltä luokkakohtaisilta ryhmiltä, ulosjättämisiltä ja riidoilta ja sovellukselta joka ei ole suunnattu heidän ikäisilleen (</a:t>
            </a:r>
            <a:r>
              <a:rPr lang="fi-FI" sz="2100" b="1" dirty="0">
                <a:solidFill>
                  <a:schemeClr val="accent3"/>
                </a:solidFill>
              </a:rPr>
              <a:t>WhatsAppin-ikäraja on 13</a:t>
            </a:r>
            <a:r>
              <a:rPr lang="fi-FI" sz="2100" dirty="0"/>
              <a:t>).</a:t>
            </a:r>
            <a:endParaRPr lang="fi-FI" sz="2100" dirty="0">
              <a:ea typeface="Lato"/>
              <a:cs typeface="Lato"/>
            </a:endParaRPr>
          </a:p>
          <a:p>
            <a:pPr marL="342900" indent="-342900" algn="l">
              <a:lnSpc>
                <a:spcPct val="150000"/>
              </a:lnSpc>
              <a:buFont typeface="Arial" panose="020B0604020202020204" pitchFamily="34" charset="0"/>
              <a:buChar char="•"/>
            </a:pPr>
            <a:r>
              <a:rPr lang="fi-FI" sz="2100" b="1" dirty="0">
                <a:solidFill>
                  <a:schemeClr val="accent3"/>
                </a:solidFill>
              </a:rPr>
              <a:t>Luokaa vanhempien kesken luokkakohtaisia sääntöjä ja sopimuksia digilaitteiden käytölle </a:t>
            </a:r>
            <a:r>
              <a:rPr lang="fi-FI" sz="2100" dirty="0"/>
              <a:t>– esimerkiksi hetkistä, jolloin laitteita ei käytetä kaverien kanssa puuhaillessa, viestien lähettämisestä luokkakavereille ja ikätasoisten sisältöjen jakamisesta. </a:t>
            </a:r>
            <a:endParaRPr lang="fi-FI" sz="2100" dirty="0">
              <a:ea typeface="Lato"/>
              <a:cs typeface="Lato"/>
            </a:endParaRPr>
          </a:p>
          <a:p>
            <a:pPr algn="l"/>
            <a:endParaRPr lang="fi-FI" dirty="0"/>
          </a:p>
        </p:txBody>
      </p:sp>
      <p:pic>
        <p:nvPicPr>
          <p:cNvPr id="3" name="Kuva 2">
            <a:extLst>
              <a:ext uri="{FF2B5EF4-FFF2-40B4-BE49-F238E27FC236}">
                <a16:creationId xmlns:a16="http://schemas.microsoft.com/office/drawing/2014/main" id="{BEA9B0AB-93B1-E529-EF3F-8C2205135DA9}"/>
              </a:ext>
            </a:extLst>
          </p:cNvPr>
          <p:cNvPicPr>
            <a:picLocks noChangeAspect="1"/>
          </p:cNvPicPr>
          <p:nvPr/>
        </p:nvPicPr>
        <p:blipFill>
          <a:blip r:embed="rId4"/>
          <a:stretch>
            <a:fillRect/>
          </a:stretch>
        </p:blipFill>
        <p:spPr>
          <a:xfrm>
            <a:off x="10282879" y="6196879"/>
            <a:ext cx="1402202" cy="524301"/>
          </a:xfrm>
          <a:prstGeom prst="rect">
            <a:avLst/>
          </a:prstGeom>
        </p:spPr>
      </p:pic>
      <p:pic>
        <p:nvPicPr>
          <p:cNvPr id="7" name="Kuva 5" descr="Kuva, joka sisältää kohteen Grafiikka, Fontti, graafinen suunnittelu, logo&#10;&#10;Tekoälyllä luotu sisältö voi olla virheellistä.">
            <a:extLst>
              <a:ext uri="{FF2B5EF4-FFF2-40B4-BE49-F238E27FC236}">
                <a16:creationId xmlns:a16="http://schemas.microsoft.com/office/drawing/2014/main" id="{CD434727-0CDB-F3C0-2A6B-29EBE097D5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3038525405"/>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1DA72B00-3AA8-2A53-BDFB-5AA479535284}"/>
              </a:ext>
            </a:extLst>
          </p:cNvPr>
          <p:cNvSpPr>
            <a:spLocks noGrp="1"/>
          </p:cNvSpPr>
          <p:nvPr>
            <p:ph idx="1"/>
          </p:nvPr>
        </p:nvSpPr>
        <p:spPr/>
        <p:txBody>
          <a:bodyPr vert="horz" lIns="91440" tIns="45720" rIns="91440" bIns="45720" rtlCol="0" anchor="t">
            <a:normAutofit lnSpcReduction="10000"/>
          </a:bodyPr>
          <a:lstStyle/>
          <a:p>
            <a:pPr marL="457200" indent="-457200">
              <a:buFont typeface="+mj-lt"/>
              <a:buAutoNum type="arabicPeriod"/>
            </a:pPr>
            <a:r>
              <a:rPr lang="fi-FI">
                <a:ea typeface="Lato"/>
                <a:cs typeface="Lato"/>
              </a:rPr>
              <a:t>Keskustelkaa siitä, </a:t>
            </a:r>
            <a:r>
              <a:rPr lang="fi-FI" b="1">
                <a:solidFill>
                  <a:schemeClr val="accent3"/>
                </a:solidFill>
                <a:ea typeface="Lato"/>
                <a:cs typeface="Lato"/>
              </a:rPr>
              <a:t>miten puhelimia ja muita digilaitteita käytetään </a:t>
            </a:r>
            <a:r>
              <a:rPr lang="fi-FI">
                <a:ea typeface="Lato"/>
                <a:cs typeface="Lato"/>
              </a:rPr>
              <a:t>koulussa, kotona, sekä kavereiden kanssa.</a:t>
            </a:r>
          </a:p>
          <a:p>
            <a:pPr marL="457200" indent="-457200">
              <a:buFont typeface="+mj-lt"/>
              <a:buAutoNum type="arabicPeriod"/>
            </a:pPr>
            <a:endParaRPr lang="fi-FI">
              <a:ea typeface="Lato"/>
              <a:cs typeface="Lato"/>
            </a:endParaRPr>
          </a:p>
          <a:p>
            <a:pPr marL="457200" indent="-457200">
              <a:buFont typeface="+mj-lt"/>
              <a:buAutoNum type="arabicPeriod"/>
            </a:pPr>
            <a:r>
              <a:rPr lang="fi-FI" b="1">
                <a:solidFill>
                  <a:schemeClr val="accent3"/>
                </a:solidFill>
                <a:ea typeface="Lato"/>
                <a:cs typeface="Lato"/>
              </a:rPr>
              <a:t>Vinkatkaa toisillenne ikätasoisista ja sopivista sovelluksista </a:t>
            </a:r>
            <a:r>
              <a:rPr lang="fi-FI">
                <a:ea typeface="Lato"/>
                <a:cs typeface="Lato"/>
              </a:rPr>
              <a:t>ja sopikaa siitä, että mitä sisältöjä ja sovelluksia lapset jakavat ja käyttävät keskenään.</a:t>
            </a:r>
          </a:p>
          <a:p>
            <a:pPr marL="457200" indent="-457200">
              <a:buFont typeface="+mj-lt"/>
              <a:buAutoNum type="arabicPeriod"/>
            </a:pPr>
            <a:endParaRPr lang="fi-FI">
              <a:ea typeface="Lato"/>
              <a:cs typeface="Lato"/>
            </a:endParaRPr>
          </a:p>
          <a:p>
            <a:pPr marL="457200" indent="-457200">
              <a:buFont typeface="+mj-lt"/>
              <a:buAutoNum type="arabicPeriod"/>
            </a:pPr>
            <a:r>
              <a:rPr lang="fi-FI" b="1">
                <a:solidFill>
                  <a:schemeClr val="accent3"/>
                </a:solidFill>
                <a:ea typeface="Lato"/>
                <a:cs typeface="Lato"/>
              </a:rPr>
              <a:t>Keskustelkaa siitä millaisia viestejä lasten on sopivaa lähettää   </a:t>
            </a:r>
            <a:r>
              <a:rPr lang="fi-FI">
                <a:ea typeface="Lato"/>
                <a:cs typeface="Lato"/>
              </a:rPr>
              <a:t>luokkakavereilleen ja pohtikaa myös sitä milloin viestejä voi lähettää, jotta esimerkiksi illat rauhoittuvat levolle. </a:t>
            </a:r>
          </a:p>
          <a:p>
            <a:pPr marL="342900" indent="-342900">
              <a:buFont typeface="Arial" panose="020B0604020202020204" pitchFamily="34" charset="0"/>
              <a:buChar char="•"/>
            </a:pPr>
            <a:endParaRPr lang="fi-FI"/>
          </a:p>
        </p:txBody>
      </p:sp>
      <p:sp>
        <p:nvSpPr>
          <p:cNvPr id="3" name="Otsikko 2">
            <a:extLst>
              <a:ext uri="{FF2B5EF4-FFF2-40B4-BE49-F238E27FC236}">
                <a16:creationId xmlns:a16="http://schemas.microsoft.com/office/drawing/2014/main" id="{407AB83C-BBE0-A588-296A-2A35C47ACDE4}"/>
              </a:ext>
            </a:extLst>
          </p:cNvPr>
          <p:cNvSpPr>
            <a:spLocks noGrp="1"/>
          </p:cNvSpPr>
          <p:nvPr>
            <p:ph type="title"/>
          </p:nvPr>
        </p:nvSpPr>
        <p:spPr/>
        <p:txBody>
          <a:bodyPr>
            <a:normAutofit/>
          </a:bodyPr>
          <a:lstStyle/>
          <a:p>
            <a:r>
              <a:rPr lang="fi-FI" sz="4000"/>
              <a:t>Tehkää </a:t>
            </a:r>
            <a:r>
              <a:rPr lang="fi-FI" sz="4000">
                <a:solidFill>
                  <a:schemeClr val="tx2"/>
                </a:solidFill>
              </a:rPr>
              <a:t>vanhempien välisiä sopimuksia</a:t>
            </a:r>
          </a:p>
        </p:txBody>
      </p:sp>
      <p:pic>
        <p:nvPicPr>
          <p:cNvPr id="4" name="Kuva 3">
            <a:extLst>
              <a:ext uri="{FF2B5EF4-FFF2-40B4-BE49-F238E27FC236}">
                <a16:creationId xmlns:a16="http://schemas.microsoft.com/office/drawing/2014/main" id="{4E3AFDB3-345C-4A02-3B8E-D8879FAD8D0E}"/>
              </a:ext>
            </a:extLst>
          </p:cNvPr>
          <p:cNvPicPr>
            <a:picLocks noChangeAspect="1"/>
          </p:cNvPicPr>
          <p:nvPr/>
        </p:nvPicPr>
        <p:blipFill>
          <a:blip r:embed="rId3"/>
          <a:stretch>
            <a:fillRect/>
          </a:stretch>
        </p:blipFill>
        <p:spPr>
          <a:xfrm>
            <a:off x="10360152" y="6141616"/>
            <a:ext cx="1402202" cy="524301"/>
          </a:xfrm>
          <a:prstGeom prst="rect">
            <a:avLst/>
          </a:prstGeom>
        </p:spPr>
      </p:pic>
      <p:pic>
        <p:nvPicPr>
          <p:cNvPr id="7" name="Kuva 5" descr="Kuva, joka sisältää kohteen Grafiikka, Fontti, graafinen suunnittelu, logo&#10;&#10;Tekoälyllä luotu sisältö voi olla virheellistä.">
            <a:extLst>
              <a:ext uri="{FF2B5EF4-FFF2-40B4-BE49-F238E27FC236}">
                <a16:creationId xmlns:a16="http://schemas.microsoft.com/office/drawing/2014/main" id="{BF71650E-6D9E-A271-6E82-7A6D576020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5872" y="6315548"/>
            <a:ext cx="1648757" cy="339251"/>
          </a:xfrm>
          <a:prstGeom prst="rect">
            <a:avLst/>
          </a:prstGeom>
        </p:spPr>
      </p:pic>
    </p:spTree>
    <p:extLst>
      <p:ext uri="{BB962C8B-B14F-4D97-AF65-F5344CB8AC3E}">
        <p14:creationId xmlns:p14="http://schemas.microsoft.com/office/powerpoint/2010/main" val="1451488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1">
            <a:extLst>
              <a:ext uri="{FF2B5EF4-FFF2-40B4-BE49-F238E27FC236}">
                <a16:creationId xmlns:a16="http://schemas.microsoft.com/office/drawing/2014/main" id="{FDB6427B-9077-61F5-F1A9-49C0EF99146F}"/>
              </a:ext>
            </a:extLst>
          </p:cNvPr>
          <p:cNvSpPr>
            <a:spLocks noGrp="1"/>
          </p:cNvSpPr>
          <p:nvPr>
            <p:ph idx="1"/>
          </p:nvPr>
        </p:nvSpPr>
        <p:spPr>
          <a:xfrm>
            <a:off x="823062" y="1698171"/>
            <a:ext cx="6329296" cy="5159829"/>
          </a:xfrm>
          <a:prstGeom prst="rect">
            <a:avLst/>
          </a:prstGeom>
        </p:spPr>
        <p:txBody>
          <a:bodyPr vert="horz" lIns="90000" tIns="0" rIns="0" bIns="0" rtlCol="0" anchor="t">
            <a:noAutofit/>
          </a:bodyPr>
          <a:lstStyle>
            <a:lvl1pPr marL="147042" indent="-147042" algn="l" defTabSz="990576" rtl="0" eaLnBrk="1" latinLnBrk="0" hangingPunct="1">
              <a:spcBef>
                <a:spcPts val="813"/>
              </a:spcBef>
              <a:buClrTx/>
              <a:buSzPct val="120000"/>
              <a:buFont typeface="Arial" panose="020B0604020202020204" pitchFamily="34" charset="0"/>
              <a:buChar char="•"/>
              <a:defRPr sz="1178" kern="1200">
                <a:solidFill>
                  <a:schemeClr val="tx1"/>
                </a:solidFill>
                <a:latin typeface="+mn-lt"/>
                <a:ea typeface="+mn-ea"/>
                <a:cs typeface="+mn-cs"/>
              </a:defRPr>
            </a:lvl1pPr>
            <a:lvl2pPr marL="438547" indent="-148332" algn="l" defTabSz="990576" rtl="0" eaLnBrk="1" latinLnBrk="0" hangingPunct="1">
              <a:spcBef>
                <a:spcPct val="20000"/>
              </a:spcBef>
              <a:buClrTx/>
              <a:buSzPct val="120000"/>
              <a:buFont typeface="Arial" panose="020B0604020202020204" pitchFamily="34" charset="0"/>
              <a:buChar char="•"/>
              <a:defRPr sz="1178" kern="1200">
                <a:solidFill>
                  <a:schemeClr val="tx1"/>
                </a:solidFill>
                <a:latin typeface="+mn-lt"/>
                <a:ea typeface="+mn-ea"/>
                <a:cs typeface="+mn-cs"/>
              </a:defRPr>
            </a:lvl2pPr>
            <a:lvl3pPr marL="728762" indent="-147042" algn="l" defTabSz="990576" rtl="0" eaLnBrk="1" latinLnBrk="0" hangingPunct="1">
              <a:spcBef>
                <a:spcPct val="20000"/>
              </a:spcBef>
              <a:buClrTx/>
              <a:buSzPct val="120000"/>
              <a:buFont typeface="Arial" panose="020B0604020202020204" pitchFamily="34" charset="0"/>
              <a:buChar char="•"/>
              <a:defRPr sz="1178" kern="1200">
                <a:solidFill>
                  <a:schemeClr val="tx1"/>
                </a:solidFill>
                <a:latin typeface="+mn-lt"/>
                <a:ea typeface="+mn-ea"/>
                <a:cs typeface="+mn-cs"/>
              </a:defRPr>
            </a:lvl3pPr>
            <a:lvl4pPr marL="1018977" indent="-143173" algn="l" defTabSz="990576" rtl="0" eaLnBrk="1" latinLnBrk="0" hangingPunct="1">
              <a:spcBef>
                <a:spcPct val="20000"/>
              </a:spcBef>
              <a:buClrTx/>
              <a:buSzPct val="120000"/>
              <a:buFont typeface="Arial" panose="020B0604020202020204" pitchFamily="34" charset="0"/>
              <a:buChar char="•"/>
              <a:defRPr sz="1178" kern="1200">
                <a:solidFill>
                  <a:schemeClr val="tx1"/>
                </a:solidFill>
                <a:latin typeface="+mn-lt"/>
                <a:ea typeface="+mn-ea"/>
                <a:cs typeface="+mn-cs"/>
              </a:defRPr>
            </a:lvl4pPr>
            <a:lvl5pPr marL="1310481" indent="-144463" algn="l" defTabSz="990576" rtl="0" eaLnBrk="1" latinLnBrk="0" hangingPunct="1">
              <a:spcBef>
                <a:spcPct val="20000"/>
              </a:spcBef>
              <a:buClrTx/>
              <a:buSzPct val="120000"/>
              <a:buFont typeface="Arial" panose="020B0604020202020204" pitchFamily="34" charset="0"/>
              <a:buChar char="•"/>
              <a:defRPr sz="1178" kern="1200">
                <a:solidFill>
                  <a:schemeClr val="tx1"/>
                </a:solidFill>
                <a:latin typeface="+mn-lt"/>
                <a:ea typeface="+mn-ea"/>
                <a:cs typeface="+mn-cs"/>
              </a:defRPr>
            </a:lvl5pPr>
            <a:lvl6pPr marL="2724082" indent="-247644" algn="l" defTabSz="990576"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370" indent="-247644" algn="l" defTabSz="990576"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657" indent="-247644" algn="l" defTabSz="990576"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09944" indent="-247644" algn="l" defTabSz="990576"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nSpc>
                <a:spcPct val="107000"/>
              </a:lnSpc>
              <a:spcAft>
                <a:spcPts val="1200"/>
              </a:spcAft>
              <a:buClr>
                <a:srgbClr val="C00000"/>
              </a:buClr>
            </a:pPr>
            <a:r>
              <a:rPr lang="fi-FI" sz="2800" b="1">
                <a:latin typeface="Lato"/>
                <a:ea typeface="Lato"/>
                <a:cs typeface="Lato"/>
              </a:rPr>
              <a:t> </a:t>
            </a:r>
            <a:r>
              <a:rPr lang="fi-FI" sz="2800">
                <a:latin typeface="Lato"/>
                <a:ea typeface="Lato"/>
                <a:cs typeface="Lato"/>
              </a:rPr>
              <a:t>Mitä ajatuksia sinulla herää, kun puhutaan lapsen ruutuajasta ja omasta puhelimesta?</a:t>
            </a:r>
          </a:p>
          <a:p>
            <a:pPr>
              <a:lnSpc>
                <a:spcPct val="107000"/>
              </a:lnSpc>
              <a:spcAft>
                <a:spcPts val="1200"/>
              </a:spcAft>
              <a:buClr>
                <a:srgbClr val="C00000"/>
              </a:buClr>
            </a:pPr>
            <a:r>
              <a:rPr lang="fi-FI" sz="2800">
                <a:latin typeface="Lato"/>
                <a:ea typeface="Lato"/>
                <a:cs typeface="Lato"/>
              </a:rPr>
              <a:t> Millaisia sääntöjä teillä on kotona digilaitteiden käytölle?</a:t>
            </a:r>
          </a:p>
          <a:p>
            <a:pPr>
              <a:lnSpc>
                <a:spcPct val="107000"/>
              </a:lnSpc>
              <a:spcAft>
                <a:spcPts val="1200"/>
              </a:spcAft>
              <a:buClr>
                <a:srgbClr val="C00000"/>
              </a:buClr>
            </a:pPr>
            <a:r>
              <a:rPr lang="fi-FI" sz="2800">
                <a:latin typeface="Lato"/>
                <a:ea typeface="Lato"/>
                <a:cs typeface="Lato"/>
              </a:rPr>
              <a:t> Millaista tukea toivoisit muilta vanhemmilta? Entä koululta?</a:t>
            </a:r>
            <a:endParaRPr lang="fi-FI" sz="2800">
              <a:latin typeface="Lato"/>
            </a:endParaRPr>
          </a:p>
          <a:p>
            <a:pPr marL="0" indent="0">
              <a:lnSpc>
                <a:spcPct val="107000"/>
              </a:lnSpc>
              <a:spcAft>
                <a:spcPts val="1200"/>
              </a:spcAft>
              <a:buClr>
                <a:srgbClr val="C00000"/>
              </a:buClr>
              <a:buNone/>
            </a:pPr>
            <a:endParaRPr lang="fi-FI" sz="2800">
              <a:solidFill>
                <a:srgbClr val="000000"/>
              </a:solidFill>
              <a:latin typeface="Lato"/>
            </a:endParaRPr>
          </a:p>
        </p:txBody>
      </p:sp>
      <p:sp>
        <p:nvSpPr>
          <p:cNvPr id="3" name="Otsikko 2">
            <a:extLst>
              <a:ext uri="{FF2B5EF4-FFF2-40B4-BE49-F238E27FC236}">
                <a16:creationId xmlns:a16="http://schemas.microsoft.com/office/drawing/2014/main" id="{84D3B5BE-1614-3B53-F597-A082F2E1B509}"/>
              </a:ext>
            </a:extLst>
          </p:cNvPr>
          <p:cNvSpPr>
            <a:spLocks noGrp="1"/>
          </p:cNvSpPr>
          <p:nvPr>
            <p:ph type="title"/>
          </p:nvPr>
        </p:nvSpPr>
        <p:spPr>
          <a:xfrm>
            <a:off x="811734" y="364412"/>
            <a:ext cx="6140610" cy="1057987"/>
          </a:xfrm>
        </p:spPr>
        <p:txBody>
          <a:bodyPr>
            <a:normAutofit/>
          </a:bodyPr>
          <a:lstStyle/>
          <a:p>
            <a:r>
              <a:rPr lang="fi-FI" sz="4000">
                <a:solidFill>
                  <a:schemeClr val="tx2"/>
                </a:solidFill>
              </a:rPr>
              <a:t>Keskustellaan</a:t>
            </a:r>
          </a:p>
        </p:txBody>
      </p:sp>
      <p:pic>
        <p:nvPicPr>
          <p:cNvPr id="2" name="Kuva 1">
            <a:extLst>
              <a:ext uri="{FF2B5EF4-FFF2-40B4-BE49-F238E27FC236}">
                <a16:creationId xmlns:a16="http://schemas.microsoft.com/office/drawing/2014/main" id="{8C37B7E0-698F-1802-69B6-F9FD25A869A3}"/>
              </a:ext>
            </a:extLst>
          </p:cNvPr>
          <p:cNvPicPr>
            <a:picLocks noChangeAspect="1"/>
          </p:cNvPicPr>
          <p:nvPr/>
        </p:nvPicPr>
        <p:blipFill>
          <a:blip r:embed="rId3"/>
          <a:srcRect l="26477" r="26477"/>
          <a:stretch/>
        </p:blipFill>
        <p:spPr>
          <a:xfrm>
            <a:off x="7352371" y="0"/>
            <a:ext cx="4839629" cy="6858000"/>
          </a:xfrm>
          <a:prstGeom prst="rect">
            <a:avLst/>
          </a:prstGeom>
        </p:spPr>
      </p:pic>
      <p:pic>
        <p:nvPicPr>
          <p:cNvPr id="5" name="Kuva 4">
            <a:extLst>
              <a:ext uri="{FF2B5EF4-FFF2-40B4-BE49-F238E27FC236}">
                <a16:creationId xmlns:a16="http://schemas.microsoft.com/office/drawing/2014/main" id="{CD4A4206-48A3-2EBE-6794-E060B3757176}"/>
              </a:ext>
            </a:extLst>
          </p:cNvPr>
          <p:cNvPicPr>
            <a:picLocks noChangeAspect="1"/>
          </p:cNvPicPr>
          <p:nvPr/>
        </p:nvPicPr>
        <p:blipFill>
          <a:blip r:embed="rId4"/>
          <a:stretch>
            <a:fillRect/>
          </a:stretch>
        </p:blipFill>
        <p:spPr>
          <a:xfrm>
            <a:off x="811734" y="6322885"/>
            <a:ext cx="1652159" cy="341406"/>
          </a:xfrm>
          <a:prstGeom prst="rect">
            <a:avLst/>
          </a:prstGeom>
        </p:spPr>
      </p:pic>
    </p:spTree>
    <p:extLst>
      <p:ext uri="{BB962C8B-B14F-4D97-AF65-F5344CB8AC3E}">
        <p14:creationId xmlns:p14="http://schemas.microsoft.com/office/powerpoint/2010/main" val="1727356068"/>
      </p:ext>
    </p:extLst>
  </p:cSld>
  <p:clrMapOvr>
    <a:masterClrMapping/>
  </p:clrMapOvr>
</p:sld>
</file>

<file path=ppt/theme/theme1.xml><?xml version="1.0" encoding="utf-8"?>
<a:theme xmlns:a="http://schemas.openxmlformats.org/drawingml/2006/main" name="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bb45e1-35e2-4c63-821b-ac1e6c317b5f">
      <Terms xmlns="http://schemas.microsoft.com/office/infopath/2007/PartnerControls"/>
    </lcf76f155ced4ddcb4097134ff3c332f>
    <TaxCatchAll xmlns="0da56fd1-ee88-4676-a934-5f143720cd4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9E953723E0CA1343B4F67A0975699A06" ma:contentTypeVersion="23" ma:contentTypeDescription="Luo uusi asiakirja." ma:contentTypeScope="" ma:versionID="9f59e186bfbd860e94ea96fe9b57b6ae">
  <xsd:schema xmlns:xsd="http://www.w3.org/2001/XMLSchema" xmlns:xs="http://www.w3.org/2001/XMLSchema" xmlns:p="http://schemas.microsoft.com/office/2006/metadata/properties" xmlns:ns2="dfbb45e1-35e2-4c63-821b-ac1e6c317b5f" xmlns:ns3="0da56fd1-ee88-4676-a934-5f143720cd46" targetNamespace="http://schemas.microsoft.com/office/2006/metadata/properties" ma:root="true" ma:fieldsID="8db9d10185701bac36e9d2eee659fd8d" ns2:_="" ns3:_="">
    <xsd:import namespace="dfbb45e1-35e2-4c63-821b-ac1e6c317b5f"/>
    <xsd:import namespace="0da56fd1-ee88-4676-a934-5f143720cd4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45e1-35e2-4c63-821b-ac1e6c317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944caaca-6154-4086-bfbb-6e331549b5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56fd1-ee88-4676-a934-5f143720cd46"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b670f1af-6406-4b85-9a95-2f561b740ad7}" ma:internalName="TaxCatchAll" ma:showField="CatchAllData" ma:web="0da56fd1-ee88-4676-a934-5f143720cd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A362B7-95C1-4D9D-B842-B7874984B21D}">
  <ds:schemaRefs>
    <ds:schemaRef ds:uri="http://schemas.microsoft.com/office/2006/documentManagement/types"/>
    <ds:schemaRef ds:uri="http://purl.org/dc/terms/"/>
    <ds:schemaRef ds:uri="http://purl.org/dc/dcmitype/"/>
    <ds:schemaRef ds:uri="http://schemas.microsoft.com/office/2006/metadata/properties"/>
    <ds:schemaRef ds:uri="http://schemas.microsoft.com/office/infopath/2007/PartnerControls"/>
    <ds:schemaRef ds:uri="0da56fd1-ee88-4676-a934-5f143720cd46"/>
    <ds:schemaRef ds:uri="http://www.w3.org/XML/1998/namespace"/>
    <ds:schemaRef ds:uri="http://purl.org/dc/elements/1.1/"/>
    <ds:schemaRef ds:uri="dfbb45e1-35e2-4c63-821b-ac1e6c317b5f"/>
    <ds:schemaRef ds:uri="http://schemas.openxmlformats.org/package/2006/metadata/core-properties"/>
  </ds:schemaRefs>
</ds:datastoreItem>
</file>

<file path=customXml/itemProps2.xml><?xml version="1.0" encoding="utf-8"?>
<ds:datastoreItem xmlns:ds="http://schemas.openxmlformats.org/officeDocument/2006/customXml" ds:itemID="{4ADA02CE-2D81-4512-B26E-89117EDF2CC2}">
  <ds:schemaRefs>
    <ds:schemaRef ds:uri="0da56fd1-ee88-4676-a934-5f143720cd46"/>
    <ds:schemaRef ds:uri="dfbb45e1-35e2-4c63-821b-ac1e6c317b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0A8CCE3-AE64-47A3-9E5D-520A446ED304}">
  <ds:schemaRefs>
    <ds:schemaRef ds:uri="http://schemas.microsoft.com/sharepoint/v3/contenttype/forms"/>
  </ds:schemaRefs>
</ds:datastoreItem>
</file>

<file path=docMetadata/LabelInfo.xml><?xml version="1.0" encoding="utf-8"?>
<clbl:labelList xmlns:clbl="http://schemas.microsoft.com/office/2020/mipLabelMetadata">
  <clbl:label id="{90cea000-4c45-4b9e-8715-17e4945b4b2d}" enabled="0" method="" siteId="{90cea000-4c45-4b9e-8715-17e4945b4b2d}" removed="1"/>
</clbl:labelList>
</file>

<file path=docProps/app.xml><?xml version="1.0" encoding="utf-8"?>
<Properties xmlns="http://schemas.openxmlformats.org/officeDocument/2006/extended-properties" xmlns:vt="http://schemas.openxmlformats.org/officeDocument/2006/docPropsVTypes">
  <TotalTime>4577</TotalTime>
  <Words>1653</Words>
  <Application>Microsoft Office PowerPoint</Application>
  <PresentationFormat>Laajakuva</PresentationFormat>
  <Paragraphs>132</Paragraphs>
  <Slides>12</Slides>
  <Notes>10</Notes>
  <HiddenSlides>0</HiddenSlides>
  <MMClips>0</MMClips>
  <ScaleCrop>false</ScaleCrop>
  <HeadingPairs>
    <vt:vector size="6" baseType="variant">
      <vt:variant>
        <vt:lpstr>Käytetyt fontit</vt:lpstr>
      </vt:variant>
      <vt:variant>
        <vt:i4>10</vt:i4>
      </vt:variant>
      <vt:variant>
        <vt:lpstr>Teema</vt:lpstr>
      </vt:variant>
      <vt:variant>
        <vt:i4>1</vt:i4>
      </vt:variant>
      <vt:variant>
        <vt:lpstr>Dian otsikot</vt:lpstr>
      </vt:variant>
      <vt:variant>
        <vt:i4>12</vt:i4>
      </vt:variant>
    </vt:vector>
  </HeadingPairs>
  <TitlesOfParts>
    <vt:vector size="23" baseType="lpstr">
      <vt:lpstr>Aptos</vt:lpstr>
      <vt:lpstr>Arial</vt:lpstr>
      <vt:lpstr>Calibri</vt:lpstr>
      <vt:lpstr>Courier New</vt:lpstr>
      <vt:lpstr>Gill Sans Infant Std</vt:lpstr>
      <vt:lpstr>Helvetica</vt:lpstr>
      <vt:lpstr>Lato</vt:lpstr>
      <vt:lpstr>Oswald Medium</vt:lpstr>
      <vt:lpstr>Segoe UI</vt:lpstr>
      <vt:lpstr>Times New Roman</vt:lpstr>
      <vt:lpstr>Pelastakaa Lapset Teema 2022</vt:lpstr>
      <vt:lpstr>PowerPoint-esitys</vt:lpstr>
      <vt:lpstr>PowerPoint-esitys</vt:lpstr>
      <vt:lpstr>Tarvitseeko ekaluokkalainen puhelimen?</vt:lpstr>
      <vt:lpstr>5 vinkkiä koululaisen turvalliseen ja tasapainoiseen diginkäyttöön</vt:lpstr>
      <vt:lpstr>5 vinkkiä koululaisen turvalliseen ja tasapainoiseen diginkäyttöön</vt:lpstr>
      <vt:lpstr>Huolettaako ruutuaika?  Kiinnitä huomiota lapsen kokonaisvaltaiseen hyvinvointiin!​</vt:lpstr>
      <vt:lpstr>Miten kaikki lapset pysyvät mukana – puhelimella tai ilman</vt:lpstr>
      <vt:lpstr>Tehkää vanhempien välisiä sopimuksia</vt:lpstr>
      <vt:lpstr>Keskustellaan</vt:lpstr>
      <vt:lpstr>Ota käyttöön Perheen  Digisopimus</vt:lpstr>
      <vt:lpstr>Huippula kotien tukena</vt:lpstr>
      <vt:lpstr>Anna meille palautetta!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Inka Kiuru</dc:creator>
  <cp:lastModifiedBy>Inka Kiuru</cp:lastModifiedBy>
  <cp:revision>2</cp:revision>
  <dcterms:created xsi:type="dcterms:W3CDTF">2024-11-04T10:01:44Z</dcterms:created>
  <dcterms:modified xsi:type="dcterms:W3CDTF">2026-08-03T09:06:14Z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0x0101009E953723E0CA1343B4F67A0975699A06</vt:lpwstr>
  </property>
  <property fmtid="{D5CDD505-2E9C-101B-9397-08002B2CF9AE}" pid="3" name="MediaServiceImageTags">
    <vt:lpwstr/>
  </property>
</Properties>
</file>